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5.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0.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4.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5.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6.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7.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8.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19.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0.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1.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2.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2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24.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25.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6" r:id="rId1"/>
    <p:sldMasterId id="2147483743" r:id="rId2"/>
  </p:sldMasterIdLst>
  <p:notesMasterIdLst>
    <p:notesMasterId r:id="rId32"/>
  </p:notesMasterIdLst>
  <p:handoutMasterIdLst>
    <p:handoutMasterId r:id="rId33"/>
  </p:handoutMasterIdLst>
  <p:sldIdLst>
    <p:sldId id="261" r:id="rId3"/>
    <p:sldId id="340" r:id="rId4"/>
    <p:sldId id="1234" r:id="rId5"/>
    <p:sldId id="1254" r:id="rId6"/>
    <p:sldId id="1485" r:id="rId7"/>
    <p:sldId id="914" r:id="rId8"/>
    <p:sldId id="1230" r:id="rId9"/>
    <p:sldId id="887" r:id="rId10"/>
    <p:sldId id="892" r:id="rId11"/>
    <p:sldId id="1261" r:id="rId12"/>
    <p:sldId id="1245" r:id="rId13"/>
    <p:sldId id="1486" r:id="rId14"/>
    <p:sldId id="895" r:id="rId15"/>
    <p:sldId id="437" r:id="rId16"/>
    <p:sldId id="890" r:id="rId17"/>
    <p:sldId id="1259" r:id="rId18"/>
    <p:sldId id="1258" r:id="rId19"/>
    <p:sldId id="894" r:id="rId20"/>
    <p:sldId id="1251" r:id="rId21"/>
    <p:sldId id="565" r:id="rId22"/>
    <p:sldId id="1236" r:id="rId23"/>
    <p:sldId id="1260" r:id="rId24"/>
    <p:sldId id="398" r:id="rId25"/>
    <p:sldId id="1262" r:id="rId26"/>
    <p:sldId id="487" r:id="rId27"/>
    <p:sldId id="573" r:id="rId28"/>
    <p:sldId id="569" r:id="rId29"/>
    <p:sldId id="260" r:id="rId30"/>
    <p:sldId id="1492" r:id="rId31"/>
  </p:sldIdLst>
  <p:sldSz cx="12192000" cy="6858000"/>
  <p:notesSz cx="7010400" cy="92964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80" userDrawn="1">
          <p15:clr>
            <a:srgbClr val="A4A3A4"/>
          </p15:clr>
        </p15:guide>
        <p15:guide id="2" pos="6752"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254"/>
    <a:srgbClr val="00A199"/>
    <a:srgbClr val="FF33CC"/>
    <a:srgbClr val="0099CC"/>
    <a:srgbClr val="BFBFBF"/>
    <a:srgbClr val="669900"/>
    <a:srgbClr val="FF0D0D"/>
    <a:srgbClr val="177784"/>
    <a:srgbClr val="0070C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D070C3-3C53-8F85-ED6B-50E13C11131F}" v="1" dt="2023-11-06T13:51:39.9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37" autoAdjust="0"/>
    <p:restoredTop sz="94624" autoAdjust="0"/>
  </p:normalViewPr>
  <p:slideViewPr>
    <p:cSldViewPr snapToGrid="0">
      <p:cViewPr varScale="1">
        <p:scale>
          <a:sx n="150" d="100"/>
          <a:sy n="150" d="100"/>
        </p:scale>
        <p:origin x="3870" y="108"/>
      </p:cViewPr>
      <p:guideLst>
        <p:guide orient="horz" pos="880"/>
        <p:guide pos="6752"/>
      </p:guideLst>
    </p:cSldViewPr>
  </p:slideViewPr>
  <p:outlineViewPr>
    <p:cViewPr>
      <p:scale>
        <a:sx n="33" d="100"/>
        <a:sy n="33" d="100"/>
      </p:scale>
      <p:origin x="0" y="-23142"/>
    </p:cViewPr>
  </p:outlineViewPr>
  <p:notesTextViewPr>
    <p:cViewPr>
      <p:scale>
        <a:sx n="1" d="1"/>
        <a:sy n="1" d="1"/>
      </p:scale>
      <p:origin x="0" y="0"/>
    </p:cViewPr>
  </p:notesTextViewPr>
  <p:notesViewPr>
    <p:cSldViewPr snapToGrid="0">
      <p:cViewPr varScale="1">
        <p:scale>
          <a:sx n="46" d="100"/>
          <a:sy n="46" d="100"/>
        </p:scale>
        <p:origin x="2776" y="4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8/10/relationships/authors" Target="authors.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4FB75EA-7BF7-43CC-B81F-37CA23BC5823}" type="slidenum">
              <a:rPr lang="en-CA" smtClean="0"/>
              <a:t>‹#›</a:t>
            </a:fld>
            <a:endParaRPr lang="en-CA" dirty="0"/>
          </a:p>
        </p:txBody>
      </p:sp>
    </p:spTree>
    <p:extLst>
      <p:ext uri="{BB962C8B-B14F-4D97-AF65-F5344CB8AC3E}">
        <p14:creationId xmlns:p14="http://schemas.microsoft.com/office/powerpoint/2010/main" val="836768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EFAB41C-FD90-4738-AB93-EE25286F6313}" type="slidenum">
              <a:rPr lang="en-CA" smtClean="0"/>
              <a:t>‹#›</a:t>
            </a:fld>
            <a:endParaRPr lang="en-CA" dirty="0"/>
          </a:p>
        </p:txBody>
      </p:sp>
    </p:spTree>
    <p:extLst>
      <p:ext uri="{BB962C8B-B14F-4D97-AF65-F5344CB8AC3E}">
        <p14:creationId xmlns:p14="http://schemas.microsoft.com/office/powerpoint/2010/main" val="743695176"/>
      </p:ext>
    </p:extLst>
  </p:cSld>
  <p:clrMap bg1="lt1" tx1="dk1" bg2="lt2" tx2="dk2" accent1="accent1" accent2="accent2" accent3="accent3" accent4="accent4" accent5="accent5" accent6="accent6" hlink="hlink" folHlink="folHlink"/>
  <p:notesStyle>
    <a:lvl1pPr marL="228594" indent="-228594" algn="l" defTabSz="1219170" rtl="0" eaLnBrk="1" latinLnBrk="0" hangingPunct="1">
      <a:buFont typeface="Arial" panose="020B0604020202020204" pitchFamily="34" charset="0"/>
      <a:buChar char="•"/>
      <a:defRPr sz="1600" kern="1200">
        <a:solidFill>
          <a:schemeClr val="tx1"/>
        </a:solidFill>
        <a:latin typeface="+mn-lt"/>
        <a:ea typeface="+mn-ea"/>
        <a:cs typeface="+mn-cs"/>
      </a:defRPr>
    </a:lvl1pPr>
    <a:lvl2pPr marL="482588" indent="-228594" algn="l" defTabSz="1219170" rtl="0" eaLnBrk="1" latinLnBrk="0" hangingPunct="1">
      <a:buFont typeface="Courier New" panose="02070309020205020404" pitchFamily="49" charset="0"/>
      <a:buChar char="-"/>
      <a:defRPr sz="1600" kern="1200">
        <a:solidFill>
          <a:schemeClr val="tx1"/>
        </a:solidFill>
        <a:latin typeface="+mn-lt"/>
        <a:ea typeface="+mn-ea"/>
        <a:cs typeface="+mn-cs"/>
      </a:defRPr>
    </a:lvl2pPr>
    <a:lvl3pPr marL="706949" indent="-228594" algn="l" defTabSz="1219170" rtl="0" eaLnBrk="1" latinLnBrk="0" hangingPunct="1">
      <a:buFont typeface="Courier New" panose="02070309020205020404" pitchFamily="49" charset="0"/>
      <a:buChar char="o"/>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endParaRPr lang="en-CA" dirty="0">
              <a:latin typeface="+mj-lt"/>
            </a:endParaRPr>
          </a:p>
        </p:txBody>
      </p:sp>
      <p:sp>
        <p:nvSpPr>
          <p:cNvPr id="4" name="Slide Number Placeholder 3"/>
          <p:cNvSpPr>
            <a:spLocks noGrp="1"/>
          </p:cNvSpPr>
          <p:nvPr>
            <p:ph type="sldNum" sz="quarter" idx="10"/>
          </p:nvPr>
        </p:nvSpPr>
        <p:spPr/>
        <p:txBody>
          <a:bodyPr/>
          <a:lstStyle/>
          <a:p>
            <a:fld id="{DEFAB41C-FD90-4738-AB93-EE25286F6313}" type="slidenum">
              <a:rPr lang="en-CA" smtClean="0"/>
              <a:t>1</a:t>
            </a:fld>
            <a:endParaRPr lang="en-CA" dirty="0"/>
          </a:p>
        </p:txBody>
      </p:sp>
    </p:spTree>
    <p:extLst>
      <p:ext uri="{BB962C8B-B14F-4D97-AF65-F5344CB8AC3E}">
        <p14:creationId xmlns:p14="http://schemas.microsoft.com/office/powerpoint/2010/main" val="1511676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2208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E4635-3FE6-4EE0-8011-5CE72B04A604}" type="slidenum">
              <a:rPr lang="en-US" smtClean="0"/>
              <a:t>11</a:t>
            </a:fld>
            <a:endParaRPr lang="en-US" dirty="0"/>
          </a:p>
        </p:txBody>
      </p:sp>
    </p:spTree>
    <p:extLst>
      <p:ext uri="{BB962C8B-B14F-4D97-AF65-F5344CB8AC3E}">
        <p14:creationId xmlns:p14="http://schemas.microsoft.com/office/powerpoint/2010/main" val="5058095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fr-CA" sz="18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0966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DEFAB41C-FD90-4738-AB93-EE25286F6313}" type="slidenum">
              <a:rPr lang="en-CA" smtClean="0"/>
              <a:t>13</a:t>
            </a:fld>
            <a:endParaRPr lang="en-CA" dirty="0"/>
          </a:p>
        </p:txBody>
      </p:sp>
    </p:spTree>
    <p:extLst>
      <p:ext uri="{BB962C8B-B14F-4D97-AF65-F5344CB8AC3E}">
        <p14:creationId xmlns:p14="http://schemas.microsoft.com/office/powerpoint/2010/main" val="754301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5402263" cy="3038475"/>
          </a:xfrm>
        </p:spPr>
      </p:sp>
      <p:sp>
        <p:nvSpPr>
          <p:cNvPr id="3" name="Notes Placeholder 2"/>
          <p:cNvSpPr>
            <a:spLocks noGrp="1"/>
          </p:cNvSpPr>
          <p:nvPr>
            <p:ph type="body" idx="1"/>
          </p:nvPr>
        </p:nvSpPr>
        <p:spPr>
          <a:xfrm>
            <a:off x="701040" y="3928120"/>
            <a:ext cx="5608320" cy="5184576"/>
          </a:xfrm>
        </p:spPr>
        <p:txBody>
          <a:bodyPr/>
          <a:lstStyle/>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2150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5402263" cy="3038475"/>
          </a:xfrm>
        </p:spPr>
      </p:sp>
      <p:sp>
        <p:nvSpPr>
          <p:cNvPr id="3" name="Notes Placeholder 2"/>
          <p:cNvSpPr>
            <a:spLocks noGrp="1"/>
          </p:cNvSpPr>
          <p:nvPr>
            <p:ph type="body" idx="1"/>
          </p:nvPr>
        </p:nvSpPr>
        <p:spPr>
          <a:xfrm>
            <a:off x="701040" y="3928120"/>
            <a:ext cx="5608320" cy="5184576"/>
          </a:xfrm>
        </p:spPr>
        <p:txBody>
          <a:bodyPr/>
          <a:lstStyle/>
          <a:p>
            <a:endParaRPr lang="en-US" sz="1800" b="0" i="0" u="none" strike="noStrike" baseline="0" dirty="0">
              <a:solidFill>
                <a:srgbClr val="0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3532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5402263" cy="3038475"/>
          </a:xfrm>
        </p:spPr>
      </p:sp>
      <p:sp>
        <p:nvSpPr>
          <p:cNvPr id="3" name="Notes Placeholder 2"/>
          <p:cNvSpPr>
            <a:spLocks noGrp="1"/>
          </p:cNvSpPr>
          <p:nvPr>
            <p:ph type="body" idx="1"/>
          </p:nvPr>
        </p:nvSpPr>
        <p:spPr>
          <a:xfrm>
            <a:off x="701040" y="3928120"/>
            <a:ext cx="5608320" cy="5184576"/>
          </a:xfrm>
        </p:spPr>
        <p:txBody>
          <a:bodyPr/>
          <a:lstStyle/>
          <a:p>
            <a:pPr marL="0" marR="0">
              <a:spcBef>
                <a:spcPts val="0"/>
              </a:spcBef>
              <a:spcAft>
                <a:spcPts val="0"/>
              </a:spcAft>
            </a:pPr>
            <a:r>
              <a:rPr lang="en-CA"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592730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5402263" cy="3038475"/>
          </a:xfrm>
        </p:spPr>
      </p:sp>
      <p:sp>
        <p:nvSpPr>
          <p:cNvPr id="3" name="Notes Placeholder 2"/>
          <p:cNvSpPr>
            <a:spLocks noGrp="1"/>
          </p:cNvSpPr>
          <p:nvPr>
            <p:ph type="body" idx="1"/>
          </p:nvPr>
        </p:nvSpPr>
        <p:spPr>
          <a:xfrm>
            <a:off x="701040" y="3928120"/>
            <a:ext cx="5608320" cy="5184576"/>
          </a:xfrm>
        </p:spPr>
        <p:txBody>
          <a:bodyPr/>
          <a:lstStyle/>
          <a:p>
            <a:endParaRPr lang="en-CA"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3473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5402263" cy="3038475"/>
          </a:xfrm>
        </p:spPr>
      </p:sp>
      <p:sp>
        <p:nvSpPr>
          <p:cNvPr id="3" name="Notes Placeholder 2"/>
          <p:cNvSpPr>
            <a:spLocks noGrp="1"/>
          </p:cNvSpPr>
          <p:nvPr>
            <p:ph type="body" idx="1"/>
          </p:nvPr>
        </p:nvSpPr>
        <p:spPr>
          <a:xfrm>
            <a:off x="701040" y="3928120"/>
            <a:ext cx="5608320" cy="5184576"/>
          </a:xfrm>
        </p:spPr>
        <p:txBody>
          <a:bodyPr/>
          <a:lstStyle/>
          <a:p>
            <a:pPr lvl="0"/>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22994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AB41C-FD90-4738-AB93-EE25286F6313}" type="slidenum">
              <a:rPr lang="en-CA" smtClean="0"/>
              <a:t>20</a:t>
            </a:fld>
            <a:endParaRPr lang="en-CA" dirty="0"/>
          </a:p>
        </p:txBody>
      </p:sp>
    </p:spTree>
    <p:extLst>
      <p:ext uri="{BB962C8B-B14F-4D97-AF65-F5344CB8AC3E}">
        <p14:creationId xmlns:p14="http://schemas.microsoft.com/office/powerpoint/2010/main" val="73875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75317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E4635-3FE6-4EE0-8011-5CE72B04A604}" type="slidenum">
              <a:rPr lang="en-US" smtClean="0"/>
              <a:t>22</a:t>
            </a:fld>
            <a:endParaRPr lang="en-US" dirty="0"/>
          </a:p>
        </p:txBody>
      </p:sp>
    </p:spTree>
    <p:extLst>
      <p:ext uri="{BB962C8B-B14F-4D97-AF65-F5344CB8AC3E}">
        <p14:creationId xmlns:p14="http://schemas.microsoft.com/office/powerpoint/2010/main" val="1005398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088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0427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E4635-3FE6-4EE0-8011-5CE72B04A604}" type="slidenum">
              <a:rPr lang="en-US" smtClean="0"/>
              <a:t>25</a:t>
            </a:fld>
            <a:endParaRPr lang="en-US" dirty="0"/>
          </a:p>
        </p:txBody>
      </p:sp>
    </p:spTree>
    <p:extLst>
      <p:ext uri="{BB962C8B-B14F-4D97-AF65-F5344CB8AC3E}">
        <p14:creationId xmlns:p14="http://schemas.microsoft.com/office/powerpoint/2010/main" val="9996055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AB41C-FD90-4738-AB93-EE25286F6313}" type="slidenum">
              <a:rPr lang="en-CA" smtClean="0"/>
              <a:t>26</a:t>
            </a:fld>
            <a:endParaRPr lang="en-CA" dirty="0"/>
          </a:p>
        </p:txBody>
      </p:sp>
    </p:spTree>
    <p:extLst>
      <p:ext uri="{BB962C8B-B14F-4D97-AF65-F5344CB8AC3E}">
        <p14:creationId xmlns:p14="http://schemas.microsoft.com/office/powerpoint/2010/main" val="27235816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AB41C-FD90-4738-AB93-EE25286F6313}" type="slidenum">
              <a:rPr lang="en-CA" smtClean="0"/>
              <a:t>27</a:t>
            </a:fld>
            <a:endParaRPr lang="en-CA" dirty="0"/>
          </a:p>
        </p:txBody>
      </p:sp>
    </p:spTree>
    <p:extLst>
      <p:ext uri="{BB962C8B-B14F-4D97-AF65-F5344CB8AC3E}">
        <p14:creationId xmlns:p14="http://schemas.microsoft.com/office/powerpoint/2010/main" val="25661524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996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9961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8E4635-3FE6-4EE0-8011-5CE72B04A6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938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buClrTx/>
              <a:buSzTx/>
              <a:buAutoNum type="arabicParenR"/>
              <a:tabLst/>
              <a:defRPr/>
            </a:pPr>
            <a:endParaRPr kumimoji="0" lang="en-US" sz="1100" b="0" i="0" u="none" strike="noStrike" kern="1200" cap="none" spc="0" normalizeH="0" baseline="0" noProof="0" dirty="0">
              <a:ln>
                <a:noFill/>
              </a:ln>
              <a:solidFill>
                <a:srgbClr val="365254"/>
              </a:solidFill>
              <a:effectLst/>
              <a:uLnTx/>
              <a:uFillTx/>
              <a:cs typeface="Calibri Light" panose="020F0302020204030204" pitchFamily="34" charset="0"/>
            </a:endParaRPr>
          </a:p>
          <a:p>
            <a:pPr marL="742950" marR="0" lvl="1" indent="-285750">
              <a:lnSpc>
                <a:spcPct val="115000"/>
              </a:lnSpc>
              <a:spcBef>
                <a:spcPts val="0"/>
              </a:spcBef>
              <a:spcAft>
                <a:spcPts val="0"/>
              </a:spcAft>
              <a:buFont typeface="Courier New" panose="02070309020205020404" pitchFamily="49" charset="0"/>
              <a:buChar char="o"/>
            </a:pPr>
            <a:endParaRPr lang="en-US" sz="1100" dirty="0">
              <a:effectLst/>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3859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2727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FAB41C-FD90-4738-AB93-EE25286F6313}" type="slidenum">
              <a:rPr lang="en-CA" smtClean="0"/>
              <a:t>7</a:t>
            </a:fld>
            <a:endParaRPr lang="en-CA" dirty="0"/>
          </a:p>
        </p:txBody>
      </p:sp>
    </p:spTree>
    <p:extLst>
      <p:ext uri="{BB962C8B-B14F-4D97-AF65-F5344CB8AC3E}">
        <p14:creationId xmlns:p14="http://schemas.microsoft.com/office/powerpoint/2010/main" val="731018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FAB41C-FD90-4738-AB93-EE25286F6313}" type="slidenum">
              <a:rPr lang="en-CA" smtClean="0"/>
              <a:t>8</a:t>
            </a:fld>
            <a:endParaRPr lang="en-CA" dirty="0"/>
          </a:p>
        </p:txBody>
      </p:sp>
    </p:spTree>
    <p:extLst>
      <p:ext uri="{BB962C8B-B14F-4D97-AF65-F5344CB8AC3E}">
        <p14:creationId xmlns:p14="http://schemas.microsoft.com/office/powerpoint/2010/main" val="2937522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5402263" cy="3038475"/>
          </a:xfrm>
        </p:spPr>
      </p:sp>
      <p:sp>
        <p:nvSpPr>
          <p:cNvPr id="3" name="Notes Placeholder 2"/>
          <p:cNvSpPr>
            <a:spLocks noGrp="1"/>
          </p:cNvSpPr>
          <p:nvPr>
            <p:ph type="body" idx="1"/>
          </p:nvPr>
        </p:nvSpPr>
        <p:spPr>
          <a:xfrm>
            <a:off x="701040" y="3928120"/>
            <a:ext cx="5608320" cy="5184576"/>
          </a:xfrm>
        </p:spPr>
        <p:txBody>
          <a:bodyPr/>
          <a:lstStyle/>
          <a:p>
            <a:pPr lvl="0"/>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AB41C-FD90-4738-AB93-EE25286F6313}"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81709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6" name="TextBox 15"/>
          <p:cNvSpPr txBox="1"/>
          <p:nvPr/>
        </p:nvSpPr>
        <p:spPr bwMode="blackWhite">
          <a:xfrm>
            <a:off x="0" y="6202224"/>
            <a:ext cx="10416480" cy="660145"/>
          </a:xfrm>
          <a:prstGeom prst="rect">
            <a:avLst/>
          </a:prstGeom>
          <a:solidFill>
            <a:srgbClr val="00A199"/>
          </a:solidFill>
        </p:spPr>
        <p:txBody>
          <a:bodyPr wrap="square" lIns="96000" tIns="144000" rIns="264000" bIns="144000" rtlCol="0" anchor="ctr" anchorCtr="0">
            <a:noAutofit/>
          </a:bodyPr>
          <a:lstStyle/>
          <a:p>
            <a:pPr algn="r">
              <a:tabLst>
                <a:tab pos="1676358" algn="l"/>
              </a:tabLst>
            </a:pPr>
            <a:endParaRPr lang="en-CA" sz="3200" dirty="0">
              <a:solidFill>
                <a:schemeClr val="bg1"/>
              </a:solidFill>
            </a:endParaRPr>
          </a:p>
        </p:txBody>
      </p:sp>
      <p:sp>
        <p:nvSpPr>
          <p:cNvPr id="13" name="TextBox 12"/>
          <p:cNvSpPr txBox="1"/>
          <p:nvPr/>
        </p:nvSpPr>
        <p:spPr bwMode="black">
          <a:xfrm>
            <a:off x="7152117" y="6282443"/>
            <a:ext cx="3168352" cy="461665"/>
          </a:xfrm>
          <a:prstGeom prst="rect">
            <a:avLst/>
          </a:prstGeom>
          <a:noFill/>
        </p:spPr>
        <p:txBody>
          <a:bodyPr wrap="square" rtlCol="0">
            <a:spAutoFit/>
          </a:bodyPr>
          <a:lstStyle/>
          <a:p>
            <a:pPr algn="r">
              <a:tabLst>
                <a:tab pos="1676358" algn="l"/>
              </a:tabLst>
            </a:pPr>
            <a:r>
              <a:rPr lang="en-CA" sz="2400" dirty="0">
                <a:solidFill>
                  <a:schemeClr val="bg1"/>
                </a:solidFill>
              </a:rPr>
              <a:t>   icis.ca</a:t>
            </a:r>
            <a:r>
              <a:rPr lang="en-US" sz="2400" dirty="0">
                <a:solidFill>
                  <a:schemeClr val="bg1"/>
                </a:solidFill>
              </a:rPr>
              <a:t>	</a:t>
            </a:r>
            <a:r>
              <a:rPr lang="en-CA" sz="2400" dirty="0">
                <a:solidFill>
                  <a:schemeClr val="bg1"/>
                </a:solidFill>
              </a:rPr>
              <a:t>@</a:t>
            </a:r>
            <a:r>
              <a:rPr lang="en-CA" sz="2400" dirty="0" err="1">
                <a:solidFill>
                  <a:schemeClr val="bg1"/>
                </a:solidFill>
              </a:rPr>
              <a:t>cihi_icis</a:t>
            </a:r>
            <a:endParaRPr lang="en-CA" sz="2400" dirty="0">
              <a:solidFill>
                <a:schemeClr val="bg1"/>
              </a:solidFill>
            </a:endParaRPr>
          </a:p>
        </p:txBody>
      </p:sp>
      <p:sp>
        <p:nvSpPr>
          <p:cNvPr id="2" name="Title 1"/>
          <p:cNvSpPr>
            <a:spLocks noGrp="1"/>
          </p:cNvSpPr>
          <p:nvPr>
            <p:ph type="title" hasCustomPrompt="1"/>
          </p:nvPr>
        </p:nvSpPr>
        <p:spPr>
          <a:xfrm>
            <a:off x="1722187" y="2301024"/>
            <a:ext cx="8446901" cy="624145"/>
          </a:xfrm>
        </p:spPr>
        <p:txBody>
          <a:bodyPr wrap="square" lIns="0" tIns="0" rIns="0" bIns="0" anchor="b" anchorCtr="0">
            <a:spAutoFit/>
          </a:bodyPr>
          <a:lstStyle>
            <a:lvl1pPr algn="l">
              <a:lnSpc>
                <a:spcPts val="4800"/>
              </a:lnSpc>
              <a:defRPr sz="4800" b="1">
                <a:solidFill>
                  <a:srgbClr val="365254"/>
                </a:solidFill>
              </a:defRPr>
            </a:lvl1pPr>
          </a:lstStyle>
          <a:p>
            <a:r>
              <a:rPr lang="en-US" dirty="0"/>
              <a:t>Click to edit title</a:t>
            </a:r>
            <a:endParaRPr lang="en-CA" dirty="0"/>
          </a:p>
        </p:txBody>
      </p:sp>
      <p:sp>
        <p:nvSpPr>
          <p:cNvPr id="7" name="TextBox 6"/>
          <p:cNvSpPr txBox="1"/>
          <p:nvPr/>
        </p:nvSpPr>
        <p:spPr>
          <a:xfrm>
            <a:off x="1720149" y="4650040"/>
            <a:ext cx="8448939" cy="492443"/>
          </a:xfrm>
          <a:prstGeom prst="rect">
            <a:avLst/>
          </a:prstGeom>
          <a:noFill/>
        </p:spPr>
        <p:txBody>
          <a:bodyPr wrap="square" lIns="0" tIns="0" rIns="0" bIns="0" rtlCol="0" anchor="b" anchorCtr="0">
            <a:spAutoFit/>
          </a:bodyPr>
          <a:lstStyle/>
          <a:p>
            <a:r>
              <a:rPr lang="fr-FR" sz="3200" dirty="0">
                <a:solidFill>
                  <a:srgbClr val="ED7024"/>
                </a:solidFill>
              </a:rPr>
              <a:t>Institut canadien d’information sur la santé</a:t>
            </a:r>
            <a:endParaRPr lang="en-CA" sz="3200" dirty="0">
              <a:solidFill>
                <a:srgbClr val="ED7024"/>
              </a:solidFill>
            </a:endParaRPr>
          </a:p>
        </p:txBody>
      </p:sp>
      <p:sp>
        <p:nvSpPr>
          <p:cNvPr id="9" name="Content Placeholder 3"/>
          <p:cNvSpPr>
            <a:spLocks noGrp="1"/>
          </p:cNvSpPr>
          <p:nvPr>
            <p:ph sz="quarter" idx="17" hasCustomPrompt="1"/>
          </p:nvPr>
        </p:nvSpPr>
        <p:spPr bwMode="black">
          <a:xfrm>
            <a:off x="362384" y="6350790"/>
            <a:ext cx="3543704" cy="369332"/>
          </a:xfrm>
          <a:prstGeom prst="rect">
            <a:avLst/>
          </a:prstGeom>
          <a:noFill/>
        </p:spPr>
        <p:txBody>
          <a:bodyPr wrap="square" lIns="0" tIns="0" rIns="0" bIns="0" numCol="1" spcCol="36000" anchor="ctr" anchorCtr="0">
            <a:spAutoFit/>
          </a:bodyPr>
          <a:lstStyle>
            <a:lvl1pPr marL="0" indent="0" algn="l">
              <a:buNone/>
              <a:tabLst>
                <a:tab pos="243411" algn="l"/>
                <a:tab pos="3229953" algn="l"/>
              </a:tabLst>
              <a:defRPr sz="2400" b="0">
                <a:solidFill>
                  <a:schemeClr val="bg1"/>
                </a:solidFill>
              </a:defRPr>
            </a:lvl1pPr>
            <a:lvl2pPr marL="609585" indent="0">
              <a:buNone/>
              <a:defRPr>
                <a:solidFill>
                  <a:srgbClr val="FF0000"/>
                </a:solidFill>
              </a:defRPr>
            </a:lvl2pPr>
            <a:lvl3pPr marL="1219170" indent="0">
              <a:buNone/>
              <a:defRPr>
                <a:solidFill>
                  <a:srgbClr val="FF0000"/>
                </a:solidFill>
              </a:defRPr>
            </a:lvl3pPr>
            <a:lvl4pPr marL="1828754" indent="0">
              <a:buNone/>
              <a:defRPr>
                <a:solidFill>
                  <a:srgbClr val="FF0000"/>
                </a:solidFill>
              </a:defRPr>
            </a:lvl4pPr>
            <a:lvl5pPr marL="2438339" indent="0">
              <a:buNone/>
              <a:defRPr>
                <a:solidFill>
                  <a:srgbClr val="FF0000"/>
                </a:solidFill>
              </a:defRPr>
            </a:lvl5pPr>
          </a:lstStyle>
          <a:p>
            <a:pPr lvl="0"/>
            <a:r>
              <a:rPr lang="en-US" dirty="0"/>
              <a:t>Month XX, 20XX</a:t>
            </a:r>
            <a:endParaRPr lang="en-CA" dirty="0"/>
          </a:p>
        </p:txBody>
      </p:sp>
      <p:sp>
        <p:nvSpPr>
          <p:cNvPr id="11" name="Content Placeholder 3"/>
          <p:cNvSpPr>
            <a:spLocks noGrp="1"/>
          </p:cNvSpPr>
          <p:nvPr>
            <p:ph sz="quarter" idx="11" hasCustomPrompt="1"/>
          </p:nvPr>
        </p:nvSpPr>
        <p:spPr bwMode="black">
          <a:xfrm>
            <a:off x="3444367" y="6350789"/>
            <a:ext cx="3264364" cy="369332"/>
          </a:xfrm>
          <a:prstGeom prst="rect">
            <a:avLst/>
          </a:prstGeom>
          <a:noFill/>
        </p:spPr>
        <p:txBody>
          <a:bodyPr wrap="square" lIns="0" tIns="0" rIns="0" bIns="0" numCol="1" spcCol="36000" anchor="ctr" anchorCtr="0">
            <a:spAutoFit/>
          </a:bodyPr>
          <a:lstStyle>
            <a:lvl1pPr marL="0" indent="0" algn="r">
              <a:buNone/>
              <a:tabLst>
                <a:tab pos="243411" algn="l"/>
                <a:tab pos="3229953" algn="l"/>
              </a:tabLst>
              <a:defRPr sz="2400" b="0">
                <a:solidFill>
                  <a:schemeClr val="bg1"/>
                </a:solidFill>
              </a:defRPr>
            </a:lvl1pPr>
            <a:lvl2pPr marL="609585" indent="0">
              <a:buNone/>
              <a:defRPr>
                <a:solidFill>
                  <a:srgbClr val="FF0000"/>
                </a:solidFill>
              </a:defRPr>
            </a:lvl2pPr>
            <a:lvl3pPr marL="1219170" indent="0">
              <a:buNone/>
              <a:defRPr>
                <a:solidFill>
                  <a:srgbClr val="FF0000"/>
                </a:solidFill>
              </a:defRPr>
            </a:lvl3pPr>
            <a:lvl4pPr marL="1828754" indent="0">
              <a:buNone/>
              <a:defRPr>
                <a:solidFill>
                  <a:srgbClr val="FF0000"/>
                </a:solidFill>
              </a:defRPr>
            </a:lvl4pPr>
            <a:lvl5pPr marL="2438339" indent="0">
              <a:buNone/>
              <a:defRPr>
                <a:solidFill>
                  <a:srgbClr val="FF0000"/>
                </a:solidFill>
              </a:defRPr>
            </a:lvl5pPr>
          </a:lstStyle>
          <a:p>
            <a:pPr lvl="0"/>
            <a:r>
              <a:rPr lang="en-US" dirty="0"/>
              <a:t>xxxx@icis.ca</a:t>
            </a:r>
            <a:endParaRPr lang="en-CA" dirty="0"/>
          </a:p>
        </p:txBody>
      </p:sp>
      <p:sp>
        <p:nvSpPr>
          <p:cNvPr id="12" name="Text Placeholder 14"/>
          <p:cNvSpPr>
            <a:spLocks noGrp="1"/>
          </p:cNvSpPr>
          <p:nvPr>
            <p:ph type="body" sz="quarter" idx="14" hasCustomPrompt="1"/>
          </p:nvPr>
        </p:nvSpPr>
        <p:spPr>
          <a:xfrm>
            <a:off x="1725773" y="3045884"/>
            <a:ext cx="8443316" cy="368562"/>
          </a:xfrm>
          <a:prstGeom prst="rect">
            <a:avLst/>
          </a:prstGeom>
        </p:spPr>
        <p:txBody>
          <a:bodyPr wrap="square" lIns="0" tIns="0" rIns="0" bIns="0">
            <a:spAutoFit/>
          </a:bodyPr>
          <a:lstStyle>
            <a:lvl1pPr marL="0" marR="0" indent="0" algn="l" defTabSz="1219170" rtl="0" eaLnBrk="1" fontAlgn="auto" latinLnBrk="0" hangingPunct="1">
              <a:lnSpc>
                <a:spcPts val="2800"/>
              </a:lnSpc>
              <a:spcBef>
                <a:spcPts val="800"/>
              </a:spcBef>
              <a:spcAft>
                <a:spcPts val="800"/>
              </a:spcAft>
              <a:buClrTx/>
              <a:buSzTx/>
              <a:buFont typeface="Arial" panose="020B0604020202020204" pitchFamily="34" charset="0"/>
              <a:buNone/>
              <a:tabLst/>
              <a:defRPr sz="2933" b="0">
                <a:solidFill>
                  <a:srgbClr val="177784"/>
                </a:solidFill>
              </a:defRPr>
            </a:lvl1pPr>
            <a:lvl2pPr marL="609585" indent="0">
              <a:buNone/>
              <a:defRPr sz="2933">
                <a:solidFill>
                  <a:srgbClr val="14838E"/>
                </a:solidFill>
              </a:defRPr>
            </a:lvl2pPr>
            <a:lvl3pPr marL="1219170" indent="0">
              <a:buNone/>
              <a:defRPr sz="2933">
                <a:solidFill>
                  <a:srgbClr val="14838E"/>
                </a:solidFill>
              </a:defRPr>
            </a:lvl3pPr>
            <a:lvl4pPr marL="1828754" indent="0">
              <a:buNone/>
              <a:defRPr sz="2933">
                <a:solidFill>
                  <a:srgbClr val="14838E"/>
                </a:solidFill>
              </a:defRPr>
            </a:lvl4pPr>
            <a:lvl5pPr marL="2438339" indent="0">
              <a:buNone/>
              <a:defRPr sz="2933">
                <a:solidFill>
                  <a:srgbClr val="14838E"/>
                </a:solidFill>
              </a:defRPr>
            </a:lvl5pPr>
          </a:lstStyle>
          <a:p>
            <a:pPr marL="0" marR="0" lvl="0" indent="0" algn="l" defTabSz="1219170" rtl="0" eaLnBrk="1" fontAlgn="auto" latinLnBrk="0" hangingPunct="1">
              <a:lnSpc>
                <a:spcPts val="2800"/>
              </a:lnSpc>
              <a:spcBef>
                <a:spcPts val="800"/>
              </a:spcBef>
              <a:spcAft>
                <a:spcPts val="800"/>
              </a:spcAft>
              <a:buClrTx/>
              <a:buSzTx/>
              <a:buFont typeface="Arial" panose="020B0604020202020204" pitchFamily="34" charset="0"/>
              <a:buNone/>
              <a:tabLst/>
              <a:defRPr/>
            </a:pPr>
            <a:r>
              <a:rPr lang="en-US" dirty="0"/>
              <a:t>Subtitle and/or presenter</a:t>
            </a:r>
            <a:endParaRPr lang="en-CA" dirty="0"/>
          </a:p>
        </p:txBody>
      </p:sp>
      <p:grpSp>
        <p:nvGrpSpPr>
          <p:cNvPr id="3" name="Group 2"/>
          <p:cNvGrpSpPr/>
          <p:nvPr/>
        </p:nvGrpSpPr>
        <p:grpSpPr>
          <a:xfrm>
            <a:off x="10668000" y="6240360"/>
            <a:ext cx="1320800" cy="541441"/>
            <a:chOff x="8001000" y="4680269"/>
            <a:chExt cx="990600" cy="406081"/>
          </a:xfrm>
        </p:grpSpPr>
        <p:sp>
          <p:nvSpPr>
            <p:cNvPr id="21" name="Rectangle 20"/>
            <p:cNvSpPr/>
            <p:nvPr userDrawn="1"/>
          </p:nvSpPr>
          <p:spPr>
            <a:xfrm>
              <a:off x="8001000" y="4680269"/>
              <a:ext cx="990600" cy="406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45171" y="4739484"/>
              <a:ext cx="880138" cy="317055"/>
            </a:xfrm>
            <a:prstGeom prst="rect">
              <a:avLst/>
            </a:prstGeom>
          </p:spPr>
        </p:pic>
      </p:grpSp>
      <p:pic>
        <p:nvPicPr>
          <p:cNvPr id="4" name="Picture 3" descr="L'ICIS sur X">
            <a:extLst>
              <a:ext uri="{FF2B5EF4-FFF2-40B4-BE49-F238E27FC236}">
                <a16:creationId xmlns:a16="http://schemas.microsoft.com/office/drawing/2014/main" id="{4DDA20DC-EEFF-9930-1956-5CB21E7F07A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52747" y="6416179"/>
            <a:ext cx="250225" cy="232768"/>
          </a:xfrm>
          <a:prstGeom prst="rect">
            <a:avLst/>
          </a:prstGeom>
        </p:spPr>
      </p:pic>
    </p:spTree>
    <p:extLst>
      <p:ext uri="{BB962C8B-B14F-4D97-AF65-F5344CB8AC3E}">
        <p14:creationId xmlns:p14="http://schemas.microsoft.com/office/powerpoint/2010/main" val="1336783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sual content 1">
    <p:bg>
      <p:bgPr>
        <a:solidFill>
          <a:srgbClr val="EDF7F5"/>
        </a:solidFill>
        <a:effectLst/>
      </p:bgPr>
    </p:bg>
    <p:spTree>
      <p:nvGrpSpPr>
        <p:cNvPr id="1" name=""/>
        <p:cNvGrpSpPr/>
        <p:nvPr/>
      </p:nvGrpSpPr>
      <p:grpSpPr>
        <a:xfrm>
          <a:off x="0" y="0"/>
          <a:ext cx="0" cy="0"/>
          <a:chOff x="0" y="0"/>
          <a:chExt cx="0" cy="0"/>
        </a:xfrm>
      </p:grpSpPr>
      <p:sp>
        <p:nvSpPr>
          <p:cNvPr id="12"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3"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dirty="0"/>
              <a:t>Visual content — Slide title</a:t>
            </a:r>
            <a:endParaRPr lang="en-CA" dirty="0"/>
          </a:p>
        </p:txBody>
      </p:sp>
      <p:sp>
        <p:nvSpPr>
          <p:cNvPr id="7" name="Content Placeholder 18"/>
          <p:cNvSpPr>
            <a:spLocks noGrp="1"/>
          </p:cNvSpPr>
          <p:nvPr>
            <p:ph sz="quarter" idx="11" hasCustomPrompt="1"/>
          </p:nvPr>
        </p:nvSpPr>
        <p:spPr>
          <a:xfrm>
            <a:off x="1532699" y="2276872"/>
            <a:ext cx="2784309" cy="2784309"/>
          </a:xfrm>
          <a:prstGeom prst="rect">
            <a:avLst/>
          </a:prstGeom>
        </p:spPr>
        <p:txBody>
          <a:bodyPr lIns="0" tIns="0" rIns="0" bIns="0" anchor="t" anchorCtr="0">
            <a:normAutofit/>
          </a:bodyPr>
          <a:lstStyle>
            <a:lvl1pPr marL="0" indent="0" algn="ctr">
              <a:buNone/>
              <a:defRPr sz="2667">
                <a:solidFill>
                  <a:srgbClr val="002060"/>
                </a:solidFill>
              </a:defRPr>
            </a:lvl1pPr>
          </a:lstStyle>
          <a:p>
            <a:pPr lvl="0"/>
            <a:r>
              <a:rPr lang="en-CA" dirty="0"/>
              <a:t>Insert icon, picture or chart</a:t>
            </a:r>
          </a:p>
        </p:txBody>
      </p:sp>
      <p:sp>
        <p:nvSpPr>
          <p:cNvPr id="8" name="Text Placeholder 10"/>
          <p:cNvSpPr>
            <a:spLocks noGrp="1"/>
          </p:cNvSpPr>
          <p:nvPr>
            <p:ph type="body" sz="quarter" idx="14" hasCustomPrompt="1"/>
          </p:nvPr>
        </p:nvSpPr>
        <p:spPr>
          <a:xfrm>
            <a:off x="5931479" y="3042245"/>
            <a:ext cx="4800000" cy="1538883"/>
          </a:xfrm>
          <a:prstGeom prst="rect">
            <a:avLst/>
          </a:prstGeom>
        </p:spPr>
        <p:txBody>
          <a:bodyPr wrap="square" lIns="0" tIns="0" rIns="0" bIns="0" anchor="ctr" anchorCtr="0">
            <a:spAutoFit/>
          </a:bodyPr>
          <a:lstStyle>
            <a:lvl1pPr marL="243411" marR="0" indent="-243411" algn="l" defTabSz="1219170" rtl="0" eaLnBrk="1" fontAlgn="auto" latinLnBrk="0" hangingPunct="1">
              <a:lnSpc>
                <a:spcPct val="100000"/>
              </a:lnSpc>
              <a:spcBef>
                <a:spcPts val="800"/>
              </a:spcBef>
              <a:spcAft>
                <a:spcPts val="800"/>
              </a:spcAft>
              <a:buClr>
                <a:schemeClr val="bg1"/>
              </a:buClr>
              <a:buSzTx/>
              <a:buFont typeface="Calibri" panose="020F0502020204030204" pitchFamily="34" charset="0"/>
              <a:buChar char=" "/>
              <a:tabLst/>
              <a:defRPr sz="2800" b="1" baseline="0">
                <a:solidFill>
                  <a:srgbClr val="177784"/>
                </a:solidFill>
              </a:defRPr>
            </a:lvl1pPr>
            <a:lvl2pPr marL="478355" indent="-234945">
              <a:lnSpc>
                <a:spcPct val="100000"/>
              </a:lnSpc>
              <a:spcBef>
                <a:spcPts val="800"/>
              </a:spcBef>
              <a:spcAft>
                <a:spcPts val="800"/>
              </a:spcAft>
              <a:buFont typeface="Arial" panose="020B0604020202020204" pitchFamily="34" charset="0"/>
              <a:buChar char="•"/>
              <a:defRPr sz="2200" b="0">
                <a:solidFill>
                  <a:schemeClr val="tx1"/>
                </a:solidFill>
              </a:defRPr>
            </a:lvl2pPr>
            <a:lvl3pPr marL="474121" indent="-243411">
              <a:lnSpc>
                <a:spcPct val="100000"/>
              </a:lnSpc>
              <a:spcBef>
                <a:spcPts val="800"/>
              </a:spcBef>
              <a:spcAft>
                <a:spcPts val="800"/>
              </a:spcAft>
              <a:buFont typeface="Arial" panose="020B0604020202020204" pitchFamily="34" charset="0"/>
              <a:buChar char="•"/>
              <a:defRPr sz="2200"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dirty="0"/>
              <a:t>Header text </a:t>
            </a:r>
          </a:p>
          <a:p>
            <a:pPr lvl="1"/>
            <a:r>
              <a:rPr lang="en-US" dirty="0"/>
              <a:t>Bullet 1</a:t>
            </a:r>
          </a:p>
          <a:p>
            <a:pPr lvl="2"/>
            <a:r>
              <a:rPr lang="en-US" dirty="0"/>
              <a:t>Bullet 2</a:t>
            </a:r>
          </a:p>
        </p:txBody>
      </p:sp>
    </p:spTree>
    <p:extLst>
      <p:ext uri="{BB962C8B-B14F-4D97-AF65-F5344CB8AC3E}">
        <p14:creationId xmlns:p14="http://schemas.microsoft.com/office/powerpoint/2010/main" val="3459647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isual content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2" name="Text Placeholder 7"/>
          <p:cNvSpPr>
            <a:spLocks noGrp="1"/>
          </p:cNvSpPr>
          <p:nvPr>
            <p:ph type="body" sz="quarter" idx="14" hasCustomPrompt="1"/>
          </p:nvPr>
        </p:nvSpPr>
        <p:spPr>
          <a:xfrm>
            <a:off x="3552" y="1787960"/>
            <a:ext cx="5424000" cy="1477388"/>
          </a:xfrm>
          <a:prstGeom prst="rect">
            <a:avLst/>
          </a:prstGeom>
          <a:solidFill>
            <a:srgbClr val="177784"/>
          </a:solidFill>
        </p:spPr>
        <p:txBody>
          <a:bodyPr wrap="square" lIns="288000" tIns="522000" rIns="720000" bIns="522000" anchor="t" anchorCtr="0">
            <a:spAutoFit/>
          </a:bodyPr>
          <a:lstStyle>
            <a:lvl1pPr marL="304792" indent="-304792">
              <a:lnSpc>
                <a:spcPts val="3333"/>
              </a:lnSpc>
              <a:spcBef>
                <a:spcPts val="0"/>
              </a:spcBef>
              <a:spcAft>
                <a:spcPts val="1600"/>
              </a:spcAft>
              <a:buClr>
                <a:srgbClr val="00A199"/>
              </a:buClr>
              <a:buFont typeface="Calibri" panose="020F0502020204030204" pitchFamily="34" charset="0"/>
              <a:buChar char=" "/>
              <a:defRPr sz="2800" b="0" baseline="0">
                <a:solidFill>
                  <a:schemeClr val="bg1"/>
                </a:solidFill>
              </a:defRPr>
            </a:lvl1pPr>
            <a:lvl2pPr marL="304792" indent="-304792">
              <a:lnSpc>
                <a:spcPts val="2933"/>
              </a:lnSpc>
              <a:spcBef>
                <a:spcPts val="0"/>
              </a:spcBef>
              <a:spcAft>
                <a:spcPts val="800"/>
              </a:spcAft>
              <a:buClr>
                <a:srgbClr val="00A199"/>
              </a:buClr>
              <a:buFont typeface="Calibri" panose="020F0502020204030204" pitchFamily="34" charset="0"/>
              <a:buChar char=" "/>
              <a:defRPr sz="2267" baseline="0">
                <a:solidFill>
                  <a:schemeClr val="bg1"/>
                </a:solidFill>
              </a:defRPr>
            </a:lvl2pPr>
            <a:lvl3pPr marL="304792" indent="-304792">
              <a:lnSpc>
                <a:spcPts val="2933"/>
              </a:lnSpc>
              <a:spcBef>
                <a:spcPts val="0"/>
              </a:spcBef>
              <a:spcAft>
                <a:spcPts val="800"/>
              </a:spcAft>
              <a:buClr>
                <a:srgbClr val="00A199"/>
              </a:buClr>
              <a:buFont typeface="Calibri" panose="020F0502020204030204" pitchFamily="34" charset="0"/>
              <a:buChar char=" "/>
              <a:defRPr sz="2267">
                <a:solidFill>
                  <a:schemeClr val="tx1"/>
                </a:solidFill>
              </a:defRPr>
            </a:lvl3pPr>
            <a:lvl4pPr marL="304792" indent="-304792">
              <a:buClr>
                <a:srgbClr val="00A199"/>
              </a:buClr>
              <a:buFont typeface="Calibri" panose="020F0502020204030204" pitchFamily="34" charset="0"/>
              <a:buChar char=" "/>
              <a:defRPr sz="2267">
                <a:solidFill>
                  <a:schemeClr val="bg1"/>
                </a:solidFill>
              </a:defRPr>
            </a:lvl4pPr>
            <a:lvl5pPr marL="304792" indent="-304792">
              <a:buClr>
                <a:srgbClr val="00A199"/>
              </a:buClr>
              <a:buFont typeface="Calibri" panose="020F0502020204030204" pitchFamily="34" charset="0"/>
              <a:buChar char=" "/>
              <a:defRPr sz="2267">
                <a:solidFill>
                  <a:schemeClr val="bg1"/>
                </a:solidFill>
              </a:defRPr>
            </a:lvl5pPr>
          </a:lstStyle>
          <a:p>
            <a:pPr lvl="0"/>
            <a:r>
              <a:rPr lang="en-US" dirty="0"/>
              <a:t>Sidebar text</a:t>
            </a:r>
          </a:p>
        </p:txBody>
      </p:sp>
      <p:sp>
        <p:nvSpPr>
          <p:cNvPr id="6"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dirty="0"/>
              <a:t>Visual content -- Slide title</a:t>
            </a:r>
            <a:endParaRPr lang="en-CA" dirty="0"/>
          </a:p>
        </p:txBody>
      </p:sp>
      <p:sp>
        <p:nvSpPr>
          <p:cNvPr id="10" name="Text Placeholder 10"/>
          <p:cNvSpPr>
            <a:spLocks noGrp="1"/>
          </p:cNvSpPr>
          <p:nvPr>
            <p:ph type="body" sz="quarter" idx="15" hasCustomPrompt="1"/>
          </p:nvPr>
        </p:nvSpPr>
        <p:spPr>
          <a:xfrm>
            <a:off x="5931479" y="1798120"/>
            <a:ext cx="4800000" cy="1474571"/>
          </a:xfrm>
          <a:prstGeom prst="rect">
            <a:avLst/>
          </a:prstGeom>
        </p:spPr>
        <p:txBody>
          <a:bodyPr wrap="square" lIns="0" tIns="0" rIns="0" bIns="0">
            <a:spAutoFit/>
          </a:bodyPr>
          <a:lstStyle>
            <a:lvl1pPr marL="243411" marR="0" indent="-243411" algn="l" defTabSz="1219170" rtl="0" eaLnBrk="1" fontAlgn="auto" latinLnBrk="0" hangingPunct="1">
              <a:lnSpc>
                <a:spcPts val="2800"/>
              </a:lnSpc>
              <a:spcBef>
                <a:spcPts val="800"/>
              </a:spcBef>
              <a:spcAft>
                <a:spcPts val="800"/>
              </a:spcAft>
              <a:buClrTx/>
              <a:buSzTx/>
              <a:buFont typeface="Calibri" panose="020F0502020204030204" pitchFamily="34" charset="0"/>
              <a:buChar char="•"/>
              <a:tabLst/>
              <a:defRPr sz="2200" b="0" baseline="0">
                <a:solidFill>
                  <a:schemeClr val="tx1"/>
                </a:solidFill>
              </a:defRPr>
            </a:lvl1pPr>
            <a:lvl2pPr marL="243411" indent="-234945">
              <a:lnSpc>
                <a:spcPts val="2800"/>
              </a:lnSpc>
              <a:spcBef>
                <a:spcPts val="800"/>
              </a:spcBef>
              <a:spcAft>
                <a:spcPts val="800"/>
              </a:spcAft>
              <a:buClrTx/>
              <a:buFont typeface="Calibri" panose="020F0502020204030204" pitchFamily="34" charset="0"/>
              <a:buChar char="•"/>
              <a:defRPr sz="2200" b="0">
                <a:solidFill>
                  <a:schemeClr val="tx1"/>
                </a:solidFill>
              </a:defRPr>
            </a:lvl2pPr>
            <a:lvl3pPr marL="243411" indent="-234945">
              <a:lnSpc>
                <a:spcPts val="2800"/>
              </a:lnSpc>
              <a:spcBef>
                <a:spcPts val="800"/>
              </a:spcBef>
              <a:spcAft>
                <a:spcPts val="800"/>
              </a:spcAft>
              <a:buClrTx/>
              <a:buFont typeface="Calibri" panose="020F0502020204030204" pitchFamily="34" charset="0"/>
              <a:buChar char="•"/>
              <a:defRPr sz="2200"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dirty="0"/>
              <a:t>Bullet 1</a:t>
            </a:r>
          </a:p>
          <a:p>
            <a:pPr lvl="1"/>
            <a:r>
              <a:rPr lang="en-US" dirty="0"/>
              <a:t>Bullet 2</a:t>
            </a:r>
          </a:p>
          <a:p>
            <a:pPr lvl="2"/>
            <a:r>
              <a:rPr lang="en-US" dirty="0"/>
              <a:t>Bullet 3</a:t>
            </a:r>
          </a:p>
        </p:txBody>
      </p:sp>
    </p:spTree>
    <p:extLst>
      <p:ext uri="{BB962C8B-B14F-4D97-AF65-F5344CB8AC3E}">
        <p14:creationId xmlns:p14="http://schemas.microsoft.com/office/powerpoint/2010/main" val="996095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Visual Break 01">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2" name="Text Placeholder 7"/>
          <p:cNvSpPr>
            <a:spLocks noGrp="1"/>
          </p:cNvSpPr>
          <p:nvPr>
            <p:ph type="body" sz="quarter" idx="14" hasCustomPrompt="1"/>
          </p:nvPr>
        </p:nvSpPr>
        <p:spPr>
          <a:xfrm>
            <a:off x="5200405" y="2264301"/>
            <a:ext cx="6991595" cy="2038247"/>
          </a:xfrm>
          <a:prstGeom prst="rect">
            <a:avLst/>
          </a:prstGeom>
          <a:solidFill>
            <a:srgbClr val="00A199"/>
          </a:solidFill>
        </p:spPr>
        <p:txBody>
          <a:bodyPr wrap="square" lIns="288000" tIns="522000" rIns="1260000" bIns="522000" anchor="ctr" anchorCtr="0">
            <a:spAutoFit/>
          </a:bodyPr>
          <a:lstStyle>
            <a:lvl1pPr marL="304792" indent="-304792">
              <a:lnSpc>
                <a:spcPts val="3333"/>
              </a:lnSpc>
              <a:spcBef>
                <a:spcPts val="0"/>
              </a:spcBef>
              <a:spcAft>
                <a:spcPts val="1600"/>
              </a:spcAft>
              <a:buClr>
                <a:srgbClr val="00A199"/>
              </a:buClr>
              <a:buFont typeface="Calibri" panose="020F0502020204030204" pitchFamily="34" charset="0"/>
              <a:buChar char=" "/>
              <a:defRPr sz="2933" b="0" baseline="0">
                <a:solidFill>
                  <a:schemeClr val="bg1"/>
                </a:solidFill>
              </a:defRPr>
            </a:lvl1pPr>
            <a:lvl2pPr marL="304792" indent="-304792">
              <a:lnSpc>
                <a:spcPts val="2933"/>
              </a:lnSpc>
              <a:spcBef>
                <a:spcPts val="0"/>
              </a:spcBef>
              <a:spcAft>
                <a:spcPts val="800"/>
              </a:spcAft>
              <a:buClr>
                <a:srgbClr val="00A199"/>
              </a:buClr>
              <a:buFont typeface="Calibri" panose="020F0502020204030204" pitchFamily="34" charset="0"/>
              <a:buChar char=" "/>
              <a:defRPr sz="2267" baseline="0">
                <a:solidFill>
                  <a:schemeClr val="bg1"/>
                </a:solidFill>
              </a:defRPr>
            </a:lvl2pPr>
            <a:lvl3pPr marL="304792" indent="-304792">
              <a:lnSpc>
                <a:spcPts val="2933"/>
              </a:lnSpc>
              <a:spcBef>
                <a:spcPts val="0"/>
              </a:spcBef>
              <a:spcAft>
                <a:spcPts val="800"/>
              </a:spcAft>
              <a:buClr>
                <a:srgbClr val="00A199"/>
              </a:buClr>
              <a:buFont typeface="Calibri" panose="020F0502020204030204" pitchFamily="34" charset="0"/>
              <a:buChar char=" "/>
              <a:defRPr sz="2267">
                <a:solidFill>
                  <a:schemeClr val="tx1"/>
                </a:solidFill>
              </a:defRPr>
            </a:lvl3pPr>
            <a:lvl4pPr marL="304792" indent="-304792">
              <a:buClr>
                <a:srgbClr val="00A199"/>
              </a:buClr>
              <a:buFont typeface="Calibri" panose="020F0502020204030204" pitchFamily="34" charset="0"/>
              <a:buChar char=" "/>
              <a:defRPr sz="2267">
                <a:solidFill>
                  <a:schemeClr val="bg1"/>
                </a:solidFill>
              </a:defRPr>
            </a:lvl4pPr>
            <a:lvl5pPr marL="304792" indent="-304792">
              <a:buClr>
                <a:srgbClr val="00A199"/>
              </a:buClr>
              <a:buFont typeface="Calibri" panose="020F0502020204030204" pitchFamily="34" charset="0"/>
              <a:buChar char=" "/>
              <a:defRPr sz="2267">
                <a:solidFill>
                  <a:schemeClr val="bg1"/>
                </a:solidFill>
              </a:defRPr>
            </a:lvl5pPr>
          </a:lstStyle>
          <a:p>
            <a:pPr lvl="0"/>
            <a:r>
              <a:rPr lang="en-US" dirty="0"/>
              <a:t>Visual break — Header text</a:t>
            </a:r>
          </a:p>
          <a:p>
            <a:pPr lvl="1"/>
            <a:r>
              <a:rPr lang="en-US" dirty="0"/>
              <a:t>Extra text or content</a:t>
            </a:r>
          </a:p>
        </p:txBody>
      </p:sp>
      <p:sp>
        <p:nvSpPr>
          <p:cNvPr id="15" name="Content Placeholder 18"/>
          <p:cNvSpPr>
            <a:spLocks noGrp="1"/>
          </p:cNvSpPr>
          <p:nvPr>
            <p:ph sz="quarter" idx="13" hasCustomPrompt="1"/>
          </p:nvPr>
        </p:nvSpPr>
        <p:spPr>
          <a:xfrm>
            <a:off x="911424" y="1892830"/>
            <a:ext cx="2784309" cy="2784309"/>
          </a:xfrm>
          <a:prstGeom prst="rect">
            <a:avLst/>
          </a:prstGeom>
        </p:spPr>
        <p:txBody>
          <a:bodyPr lIns="0" tIns="0" rIns="0" bIns="0" anchor="t" anchorCtr="0">
            <a:normAutofit/>
          </a:bodyPr>
          <a:lstStyle>
            <a:lvl1pPr marL="0" indent="0" algn="ctr">
              <a:buNone/>
              <a:defRPr sz="2667">
                <a:solidFill>
                  <a:srgbClr val="002060"/>
                </a:solidFill>
              </a:defRPr>
            </a:lvl1pPr>
          </a:lstStyle>
          <a:p>
            <a:pPr lvl="0"/>
            <a:r>
              <a:rPr lang="en-CA" dirty="0"/>
              <a:t>Insert icon, picture or chart</a:t>
            </a:r>
          </a:p>
        </p:txBody>
      </p:sp>
    </p:spTree>
    <p:extLst>
      <p:ext uri="{BB962C8B-B14F-4D97-AF65-F5344CB8AC3E}">
        <p14:creationId xmlns:p14="http://schemas.microsoft.com/office/powerpoint/2010/main" val="4204137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isual Break 02">
    <p:bg>
      <p:bgPr>
        <a:solidFill>
          <a:srgbClr val="EDF7F5"/>
        </a:solidFill>
        <a:effectLst/>
      </p:bgPr>
    </p:bg>
    <p:spTree>
      <p:nvGrpSpPr>
        <p:cNvPr id="1" name=""/>
        <p:cNvGrpSpPr/>
        <p:nvPr/>
      </p:nvGrpSpPr>
      <p:grpSpPr>
        <a:xfrm>
          <a:off x="0" y="0"/>
          <a:ext cx="0" cy="0"/>
          <a:chOff x="0" y="0"/>
          <a:chExt cx="0" cy="0"/>
        </a:xfrm>
      </p:grpSpPr>
      <p:sp>
        <p:nvSpPr>
          <p:cNvPr id="2" name="Rectangle 1"/>
          <p:cNvSpPr/>
          <p:nvPr/>
        </p:nvSpPr>
        <p:spPr>
          <a:xfrm>
            <a:off x="0" y="0"/>
            <a:ext cx="4631267" cy="6858000"/>
          </a:xfrm>
          <a:prstGeom prst="rect">
            <a:avLst/>
          </a:prstGeom>
          <a:solidFill>
            <a:srgbClr val="CFE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a:p>
        </p:txBody>
      </p:sp>
      <p:sp>
        <p:nvSpPr>
          <p:cNvPr id="9"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8" name="Text Placeholder 10"/>
          <p:cNvSpPr>
            <a:spLocks noGrp="1"/>
          </p:cNvSpPr>
          <p:nvPr>
            <p:ph type="body" sz="quarter" idx="14" hasCustomPrompt="1"/>
          </p:nvPr>
        </p:nvSpPr>
        <p:spPr>
          <a:xfrm>
            <a:off x="5931479" y="1220755"/>
            <a:ext cx="4800000" cy="1538883"/>
          </a:xfrm>
          <a:prstGeom prst="rect">
            <a:avLst/>
          </a:prstGeom>
        </p:spPr>
        <p:txBody>
          <a:bodyPr wrap="square" lIns="0" tIns="0" rIns="0" bIns="0">
            <a:spAutoFit/>
          </a:bodyPr>
          <a:lstStyle>
            <a:lvl1pPr marL="243411" marR="0" indent="-243411" algn="l" defTabSz="1219170" rtl="0" eaLnBrk="1" fontAlgn="auto" latinLnBrk="0" hangingPunct="1">
              <a:lnSpc>
                <a:spcPts val="3067"/>
              </a:lnSpc>
              <a:spcBef>
                <a:spcPts val="800"/>
              </a:spcBef>
              <a:spcAft>
                <a:spcPts val="800"/>
              </a:spcAft>
              <a:buClr>
                <a:schemeClr val="bg1"/>
              </a:buClr>
              <a:buSzTx/>
              <a:buFont typeface="Calibri" panose="020F0502020204030204" pitchFamily="34" charset="0"/>
              <a:buChar char=" "/>
              <a:tabLst/>
              <a:defRPr sz="2933" b="1" baseline="0">
                <a:solidFill>
                  <a:srgbClr val="177784"/>
                </a:solidFill>
              </a:defRPr>
            </a:lvl1pPr>
            <a:lvl2pPr marL="478355" indent="-234945">
              <a:lnSpc>
                <a:spcPts val="2800"/>
              </a:lnSpc>
              <a:spcBef>
                <a:spcPts val="800"/>
              </a:spcBef>
              <a:spcAft>
                <a:spcPts val="800"/>
              </a:spcAft>
              <a:buFont typeface="Arial" panose="020B0604020202020204" pitchFamily="34" charset="0"/>
              <a:buChar char="•"/>
              <a:defRPr sz="2267" b="0">
                <a:solidFill>
                  <a:schemeClr val="tx1"/>
                </a:solidFill>
              </a:defRPr>
            </a:lvl2pPr>
            <a:lvl3pPr marL="474121" indent="-243411">
              <a:lnSpc>
                <a:spcPts val="2933"/>
              </a:lnSpc>
              <a:spcBef>
                <a:spcPts val="800"/>
              </a:spcBef>
              <a:spcAft>
                <a:spcPts val="800"/>
              </a:spcAft>
              <a:buFont typeface="Arial" panose="020B0604020202020204" pitchFamily="34" charset="0"/>
              <a:buChar char="•"/>
              <a:defRPr sz="2267"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dirty="0"/>
              <a:t>Visual break — Header text </a:t>
            </a:r>
          </a:p>
          <a:p>
            <a:pPr lvl="1"/>
            <a:r>
              <a:rPr lang="en-US" dirty="0"/>
              <a:t>Bullet 1</a:t>
            </a:r>
          </a:p>
          <a:p>
            <a:pPr lvl="2"/>
            <a:r>
              <a:rPr lang="en-US" dirty="0"/>
              <a:t>Bullet 2</a:t>
            </a:r>
          </a:p>
        </p:txBody>
      </p:sp>
      <p:sp>
        <p:nvSpPr>
          <p:cNvPr id="10" name="Content Placeholder 18"/>
          <p:cNvSpPr>
            <a:spLocks noGrp="1"/>
          </p:cNvSpPr>
          <p:nvPr>
            <p:ph sz="quarter" idx="13" hasCustomPrompt="1"/>
          </p:nvPr>
        </p:nvSpPr>
        <p:spPr>
          <a:xfrm>
            <a:off x="911424" y="1892830"/>
            <a:ext cx="2784309" cy="2784309"/>
          </a:xfrm>
          <a:prstGeom prst="rect">
            <a:avLst/>
          </a:prstGeom>
        </p:spPr>
        <p:txBody>
          <a:bodyPr lIns="0" tIns="0" rIns="0" bIns="0" anchor="t" anchorCtr="0">
            <a:normAutofit/>
          </a:bodyPr>
          <a:lstStyle>
            <a:lvl1pPr marL="0" indent="0" algn="ctr">
              <a:buNone/>
              <a:defRPr sz="2667">
                <a:solidFill>
                  <a:srgbClr val="002060"/>
                </a:solidFill>
              </a:defRPr>
            </a:lvl1pPr>
          </a:lstStyle>
          <a:p>
            <a:pPr lvl="0"/>
            <a:r>
              <a:rPr lang="en-CA" dirty="0"/>
              <a:t>Insert icon, picture or chart</a:t>
            </a:r>
          </a:p>
        </p:txBody>
      </p:sp>
    </p:spTree>
    <p:extLst>
      <p:ext uri="{BB962C8B-B14F-4D97-AF65-F5344CB8AC3E}">
        <p14:creationId xmlns:p14="http://schemas.microsoft.com/office/powerpoint/2010/main" val="1135770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9904" y="1003844"/>
            <a:ext cx="5295403" cy="4555753"/>
          </a:xfrm>
          <a:prstGeom prst="rect">
            <a:avLst/>
          </a:prstGeom>
          <a:noFill/>
          <a:ln>
            <a:noFill/>
          </a:ln>
        </p:spPr>
      </p:pic>
    </p:spTree>
    <p:extLst>
      <p:ext uri="{BB962C8B-B14F-4D97-AF65-F5344CB8AC3E}">
        <p14:creationId xmlns:p14="http://schemas.microsoft.com/office/powerpoint/2010/main" val="4033666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Questions">
    <p:bg>
      <p:bgPr>
        <a:solidFill>
          <a:srgbClr val="EDF7F5"/>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0234" y="1003844"/>
            <a:ext cx="5294743" cy="4555753"/>
          </a:xfrm>
          <a:prstGeom prst="rect">
            <a:avLst/>
          </a:prstGeom>
          <a:noFill/>
          <a:ln>
            <a:noFill/>
          </a:ln>
        </p:spPr>
      </p:pic>
    </p:spTree>
    <p:extLst>
      <p:ext uri="{BB962C8B-B14F-4D97-AF65-F5344CB8AC3E}">
        <p14:creationId xmlns:p14="http://schemas.microsoft.com/office/powerpoint/2010/main" val="1371316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clusion slide">
    <p:bg>
      <p:bgPr>
        <a:solidFill>
          <a:srgbClr val="EDF7F5"/>
        </a:solidFill>
        <a:effectLst/>
      </p:bgPr>
    </p:bg>
    <p:spTree>
      <p:nvGrpSpPr>
        <p:cNvPr id="1" name=""/>
        <p:cNvGrpSpPr/>
        <p:nvPr/>
      </p:nvGrpSpPr>
      <p:grpSpPr>
        <a:xfrm>
          <a:off x="0" y="0"/>
          <a:ext cx="0" cy="0"/>
          <a:chOff x="0" y="0"/>
          <a:chExt cx="0" cy="0"/>
        </a:xfrm>
      </p:grpSpPr>
      <p:sp>
        <p:nvSpPr>
          <p:cNvPr id="3" name="Rectangle 2"/>
          <p:cNvSpPr/>
          <p:nvPr/>
        </p:nvSpPr>
        <p:spPr>
          <a:xfrm>
            <a:off x="11175337" y="6187909"/>
            <a:ext cx="1007435" cy="672075"/>
          </a:xfrm>
          <a:prstGeom prst="rect">
            <a:avLst/>
          </a:prstGeom>
          <a:solidFill>
            <a:srgbClr val="EDF7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3605" y="2764993"/>
            <a:ext cx="7132595" cy="961207"/>
          </a:xfrm>
          <a:prstGeom prst="rect">
            <a:avLst/>
          </a:prstGeom>
          <a:noFill/>
          <a:ln>
            <a:noFill/>
          </a:ln>
        </p:spPr>
      </p:pic>
      <p:sp>
        <p:nvSpPr>
          <p:cNvPr id="11" name="TextBox 10"/>
          <p:cNvSpPr txBox="1"/>
          <p:nvPr/>
        </p:nvSpPr>
        <p:spPr bwMode="blackWhite">
          <a:xfrm>
            <a:off x="0" y="6200612"/>
            <a:ext cx="10429557" cy="660145"/>
          </a:xfrm>
          <a:prstGeom prst="rect">
            <a:avLst/>
          </a:prstGeom>
          <a:solidFill>
            <a:srgbClr val="00A199"/>
          </a:solidFill>
        </p:spPr>
        <p:txBody>
          <a:bodyPr wrap="square" lIns="96000" tIns="144000" rIns="264000" bIns="144000" rtlCol="0" anchor="ctr" anchorCtr="0">
            <a:noAutofit/>
          </a:bodyPr>
          <a:lstStyle/>
          <a:p>
            <a:pPr algn="r">
              <a:tabLst>
                <a:tab pos="1676358" algn="l"/>
              </a:tabLst>
            </a:pPr>
            <a:endParaRPr lang="en-CA" sz="3200" dirty="0">
              <a:solidFill>
                <a:schemeClr val="bg1"/>
              </a:solidFill>
            </a:endParaRPr>
          </a:p>
        </p:txBody>
      </p:sp>
      <p:sp>
        <p:nvSpPr>
          <p:cNvPr id="4" name="TextBox 3">
            <a:extLst>
              <a:ext uri="{FF2B5EF4-FFF2-40B4-BE49-F238E27FC236}">
                <a16:creationId xmlns:a16="http://schemas.microsoft.com/office/drawing/2014/main" id="{0E5FDC35-D99C-DA0C-F06D-525C976B0054}"/>
              </a:ext>
            </a:extLst>
          </p:cNvPr>
          <p:cNvSpPr txBox="1"/>
          <p:nvPr userDrawn="1"/>
        </p:nvSpPr>
        <p:spPr bwMode="black">
          <a:xfrm>
            <a:off x="635810" y="6296864"/>
            <a:ext cx="1543959" cy="461665"/>
          </a:xfrm>
          <a:prstGeom prst="rect">
            <a:avLst/>
          </a:prstGeom>
          <a:noFill/>
        </p:spPr>
        <p:txBody>
          <a:bodyPr wrap="square" rtlCol="0">
            <a:spAutoFit/>
          </a:bodyPr>
          <a:lstStyle/>
          <a:p>
            <a:pPr algn="r">
              <a:tabLst>
                <a:tab pos="1676358" algn="l"/>
              </a:tabLst>
            </a:pPr>
            <a:r>
              <a:rPr lang="en-CA" dirty="0">
                <a:solidFill>
                  <a:schemeClr val="bg1"/>
                </a:solidFill>
              </a:rPr>
              <a:t>@cihi_icis</a:t>
            </a:r>
          </a:p>
        </p:txBody>
      </p:sp>
      <p:pic>
        <p:nvPicPr>
          <p:cNvPr id="5" name="Picture 4" descr="A white x on a black background&#10;&#10;Description automatically generated">
            <a:extLst>
              <a:ext uri="{FF2B5EF4-FFF2-40B4-BE49-F238E27FC236}">
                <a16:creationId xmlns:a16="http://schemas.microsoft.com/office/drawing/2014/main" id="{B768C613-409A-C963-4821-BAC14D39A48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604" y="6398921"/>
            <a:ext cx="292206" cy="273815"/>
          </a:xfrm>
          <a:prstGeom prst="rect">
            <a:avLst/>
          </a:prstGeom>
        </p:spPr>
      </p:pic>
    </p:spTree>
    <p:extLst>
      <p:ext uri="{BB962C8B-B14F-4D97-AF65-F5344CB8AC3E}">
        <p14:creationId xmlns:p14="http://schemas.microsoft.com/office/powerpoint/2010/main" val="31586149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9503C6-47A0-441A-A0D7-B47DE3895979}" type="slidenum">
              <a:rPr lang="en-CA" smtClean="0"/>
              <a:pPr/>
              <a:t>‹#›</a:t>
            </a:fld>
            <a:endParaRPr lang="en-CA" dirty="0"/>
          </a:p>
        </p:txBody>
      </p:sp>
      <p:sp>
        <p:nvSpPr>
          <p:cNvPr id="5" name="Text Placeholder 4"/>
          <p:cNvSpPr>
            <a:spLocks noGrp="1"/>
          </p:cNvSpPr>
          <p:nvPr>
            <p:ph type="body" sz="quarter" idx="11" hasCustomPrompt="1"/>
          </p:nvPr>
        </p:nvSpPr>
        <p:spPr>
          <a:xfrm>
            <a:off x="4751851" y="2458601"/>
            <a:ext cx="6337300" cy="1652931"/>
          </a:xfrm>
        </p:spPr>
        <p:txBody>
          <a:bodyPr/>
          <a:lstStyle>
            <a:lvl1pPr marL="355591" indent="-241294">
              <a:defRPr>
                <a:solidFill>
                  <a:schemeClr val="bg1"/>
                </a:solidFill>
              </a:defRPr>
            </a:lvl1pPr>
            <a:lvl2pPr>
              <a:defRPr>
                <a:solidFill>
                  <a:schemeClr val="bg1"/>
                </a:solidFill>
              </a:defRPr>
            </a:lvl2pPr>
            <a:lvl3pPr>
              <a:defRPr>
                <a:solidFill>
                  <a:srgbClr val="365254"/>
                </a:solidFill>
              </a:defRPr>
            </a:lvl3pPr>
            <a:lvl4pPr>
              <a:defRPr>
                <a:solidFill>
                  <a:srgbClr val="365254"/>
                </a:solidFill>
              </a:defRPr>
            </a:lvl4pPr>
            <a:lvl5pPr>
              <a:defRPr>
                <a:solidFill>
                  <a:srgbClr val="365254"/>
                </a:solidFill>
              </a:defRPr>
            </a:lvl5pPr>
          </a:lstStyle>
          <a:p>
            <a:pPr lvl="0"/>
            <a:r>
              <a:rPr lang="en-US" dirty="0"/>
              <a:t>Enter text here — Break</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6332" y="2215631"/>
            <a:ext cx="2426736" cy="2426736"/>
          </a:xfrm>
          <a:prstGeom prst="rect">
            <a:avLst/>
          </a:prstGeom>
        </p:spPr>
      </p:pic>
    </p:spTree>
    <p:extLst>
      <p:ext uri="{BB962C8B-B14F-4D97-AF65-F5344CB8AC3E}">
        <p14:creationId xmlns:p14="http://schemas.microsoft.com/office/powerpoint/2010/main" val="3660136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9503C6-47A0-441A-A0D7-B47DE3895979}" type="slidenum">
              <a:rPr lang="en-CA" smtClean="0"/>
              <a:pPr/>
              <a:t>‹#›</a:t>
            </a:fld>
            <a:endParaRPr lang="en-CA" dirty="0"/>
          </a:p>
        </p:txBody>
      </p:sp>
      <p:sp>
        <p:nvSpPr>
          <p:cNvPr id="5" name="Text Placeholder 4"/>
          <p:cNvSpPr>
            <a:spLocks noGrp="1"/>
          </p:cNvSpPr>
          <p:nvPr>
            <p:ph type="body" sz="quarter" idx="11" hasCustomPrompt="1"/>
          </p:nvPr>
        </p:nvSpPr>
        <p:spPr>
          <a:xfrm>
            <a:off x="4751851" y="2458601"/>
            <a:ext cx="6337300" cy="1652931"/>
          </a:xfrm>
        </p:spPr>
        <p:txBody>
          <a:bodyPr/>
          <a:lstStyle>
            <a:lvl1pPr marL="355591" indent="-241294">
              <a:defRPr>
                <a:solidFill>
                  <a:schemeClr val="bg1"/>
                </a:solidFill>
              </a:defRPr>
            </a:lvl1pPr>
            <a:lvl2pPr>
              <a:defRPr>
                <a:solidFill>
                  <a:schemeClr val="bg1"/>
                </a:solidFill>
              </a:defRPr>
            </a:lvl2pPr>
            <a:lvl3pPr>
              <a:defRPr>
                <a:solidFill>
                  <a:srgbClr val="365254"/>
                </a:solidFill>
              </a:defRPr>
            </a:lvl3pPr>
            <a:lvl4pPr>
              <a:defRPr>
                <a:solidFill>
                  <a:srgbClr val="365254"/>
                </a:solidFill>
              </a:defRPr>
            </a:lvl4pPr>
            <a:lvl5pPr>
              <a:defRPr>
                <a:solidFill>
                  <a:srgbClr val="365254"/>
                </a:solidFill>
              </a:defRPr>
            </a:lvl5pPr>
          </a:lstStyle>
          <a:p>
            <a:pPr lvl="0"/>
            <a:r>
              <a:rPr lang="en-US" dirty="0"/>
              <a:t>Enter text here — Chat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8078" y="2370667"/>
            <a:ext cx="2343244" cy="2116664"/>
          </a:xfrm>
          <a:prstGeom prst="rect">
            <a:avLst/>
          </a:prstGeom>
        </p:spPr>
      </p:pic>
    </p:spTree>
    <p:extLst>
      <p:ext uri="{BB962C8B-B14F-4D97-AF65-F5344CB8AC3E}">
        <p14:creationId xmlns:p14="http://schemas.microsoft.com/office/powerpoint/2010/main" val="462120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ollingQues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9503C6-47A0-441A-A0D7-B47DE3895979}" type="slidenum">
              <a:rPr lang="en-CA" smtClean="0"/>
              <a:pPr/>
              <a:t>‹#›</a:t>
            </a:fld>
            <a:endParaRPr lang="en-CA" dirty="0"/>
          </a:p>
        </p:txBody>
      </p:sp>
      <p:sp>
        <p:nvSpPr>
          <p:cNvPr id="5" name="Text Placeholder 4"/>
          <p:cNvSpPr>
            <a:spLocks noGrp="1"/>
          </p:cNvSpPr>
          <p:nvPr>
            <p:ph type="body" sz="quarter" idx="11" hasCustomPrompt="1"/>
          </p:nvPr>
        </p:nvSpPr>
        <p:spPr>
          <a:xfrm>
            <a:off x="4751851" y="2458601"/>
            <a:ext cx="6337300" cy="1652931"/>
          </a:xfrm>
        </p:spPr>
        <p:txBody>
          <a:bodyPr/>
          <a:lstStyle>
            <a:lvl1pPr marL="355591" indent="-241294">
              <a:defRPr>
                <a:solidFill>
                  <a:schemeClr val="bg1"/>
                </a:solidFill>
              </a:defRPr>
            </a:lvl1pPr>
            <a:lvl2pPr>
              <a:defRPr>
                <a:solidFill>
                  <a:schemeClr val="bg1"/>
                </a:solidFill>
              </a:defRPr>
            </a:lvl2pPr>
            <a:lvl3pPr>
              <a:defRPr>
                <a:solidFill>
                  <a:srgbClr val="365254"/>
                </a:solidFill>
              </a:defRPr>
            </a:lvl3pPr>
            <a:lvl4pPr>
              <a:defRPr>
                <a:solidFill>
                  <a:srgbClr val="365254"/>
                </a:solidFill>
              </a:defRPr>
            </a:lvl4pPr>
            <a:lvl5pPr>
              <a:defRPr>
                <a:solidFill>
                  <a:srgbClr val="365254"/>
                </a:solidFill>
              </a:defRPr>
            </a:lvl5pPr>
          </a:lstStyle>
          <a:p>
            <a:pPr lvl="0"/>
            <a:r>
              <a:rPr lang="en-US" dirty="0"/>
              <a:t>Enter text here — Polling question</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4062" y="2481835"/>
            <a:ext cx="2411276" cy="1894327"/>
          </a:xfrm>
          <a:prstGeom prst="rect">
            <a:avLst/>
          </a:prstGeom>
        </p:spPr>
      </p:pic>
    </p:spTree>
    <p:extLst>
      <p:ext uri="{BB962C8B-B14F-4D97-AF65-F5344CB8AC3E}">
        <p14:creationId xmlns:p14="http://schemas.microsoft.com/office/powerpoint/2010/main" val="363584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dirty="0"/>
              <a:t>1-column content — Slide title</a:t>
            </a:r>
            <a:endParaRPr lang="en-CA" dirty="0"/>
          </a:p>
        </p:txBody>
      </p:sp>
      <p:sp>
        <p:nvSpPr>
          <p:cNvPr id="9"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1" name="Text Placeholder 10"/>
          <p:cNvSpPr>
            <a:spLocks noGrp="1"/>
          </p:cNvSpPr>
          <p:nvPr>
            <p:ph type="body" sz="quarter" idx="10" hasCustomPrompt="1"/>
          </p:nvPr>
        </p:nvSpPr>
        <p:spPr>
          <a:xfrm>
            <a:off x="944880" y="1827300"/>
            <a:ext cx="9600000" cy="882293"/>
          </a:xfrm>
          <a:prstGeom prst="rect">
            <a:avLst/>
          </a:prstGeom>
        </p:spPr>
        <p:txBody>
          <a:bodyPr wrap="square" lIns="0" tIns="0" rIns="0" bIns="0">
            <a:spAutoFit/>
          </a:bodyPr>
          <a:lstStyle>
            <a:lvl1pPr marL="243411" indent="-243411">
              <a:lnSpc>
                <a:spcPct val="100000"/>
              </a:lnSpc>
              <a:spcBef>
                <a:spcPts val="800"/>
              </a:spcBef>
              <a:spcAft>
                <a:spcPts val="800"/>
              </a:spcAft>
              <a:buFont typeface="Calibri" panose="020F0502020204030204" pitchFamily="34" charset="0"/>
              <a:buChar char="•"/>
              <a:defRPr sz="2267" b="1" baseline="0">
                <a:solidFill>
                  <a:srgbClr val="365254"/>
                </a:solidFill>
              </a:defRPr>
            </a:lvl1pPr>
            <a:lvl2pPr marL="599002" indent="-243411">
              <a:lnSpc>
                <a:spcPct val="100000"/>
              </a:lnSpc>
              <a:spcBef>
                <a:spcPts val="800"/>
              </a:spcBef>
              <a:spcAft>
                <a:spcPts val="800"/>
              </a:spcAft>
              <a:buFont typeface="Calibri" panose="020F0502020204030204" pitchFamily="34" charset="0"/>
              <a:buChar char="‒"/>
              <a:defRPr sz="2133"/>
            </a:lvl2pPr>
            <a:lvl3pPr marL="599002" indent="-243411">
              <a:lnSpc>
                <a:spcPts val="2800"/>
              </a:lnSpc>
              <a:spcBef>
                <a:spcPts val="800"/>
              </a:spcBef>
              <a:spcAft>
                <a:spcPts val="800"/>
              </a:spcAft>
              <a:buFont typeface="Calibri" panose="020F0502020204030204" pitchFamily="34" charset="0"/>
              <a:buChar char="‒"/>
              <a:defRPr sz="2133" baseline="0"/>
            </a:lvl3pPr>
            <a:lvl4pPr marL="599002" indent="-243411">
              <a:lnSpc>
                <a:spcPts val="2800"/>
              </a:lnSpc>
              <a:spcBef>
                <a:spcPts val="800"/>
              </a:spcBef>
              <a:spcAft>
                <a:spcPts val="800"/>
              </a:spcAft>
              <a:buFont typeface="Calibri" panose="020F0502020204030204" pitchFamily="34" charset="0"/>
              <a:buChar char="‒"/>
              <a:defRPr sz="2133" baseline="0"/>
            </a:lvl4pPr>
            <a:lvl5pPr marL="599002" indent="-243411">
              <a:lnSpc>
                <a:spcPts val="2800"/>
              </a:lnSpc>
              <a:spcBef>
                <a:spcPts val="800"/>
              </a:spcBef>
              <a:spcAft>
                <a:spcPts val="800"/>
              </a:spcAft>
              <a:buFont typeface="Calibri" panose="020F0502020204030204" pitchFamily="34" charset="0"/>
              <a:buChar char="‒"/>
              <a:defRPr sz="2133" baseline="0"/>
            </a:lvl5pPr>
            <a:lvl6pPr marL="599002" indent="-243411">
              <a:lnSpc>
                <a:spcPts val="2800"/>
              </a:lnSpc>
              <a:spcBef>
                <a:spcPts val="800"/>
              </a:spcBef>
              <a:spcAft>
                <a:spcPts val="800"/>
              </a:spcAft>
              <a:buFont typeface="Calibri" panose="020F0502020204030204" pitchFamily="34" charset="0"/>
              <a:buChar char="‒"/>
              <a:defRPr sz="2133" baseline="0"/>
            </a:lvl6pPr>
            <a:lvl7pPr marL="599002" indent="-243411">
              <a:lnSpc>
                <a:spcPts val="2800"/>
              </a:lnSpc>
              <a:spcBef>
                <a:spcPts val="800"/>
              </a:spcBef>
              <a:spcAft>
                <a:spcPts val="800"/>
              </a:spcAft>
              <a:buFont typeface="Calibri" panose="020F0502020204030204" pitchFamily="34" charset="0"/>
              <a:buChar char="‒"/>
              <a:defRPr sz="2133"/>
            </a:lvl7pPr>
            <a:lvl8pPr marL="599002" indent="-243411">
              <a:lnSpc>
                <a:spcPts val="2800"/>
              </a:lnSpc>
              <a:spcBef>
                <a:spcPts val="800"/>
              </a:spcBef>
              <a:spcAft>
                <a:spcPts val="800"/>
              </a:spcAft>
              <a:buFont typeface="Calibri" panose="020F0502020204030204" pitchFamily="34" charset="0"/>
              <a:buChar char="‒"/>
              <a:defRPr sz="2133"/>
            </a:lvl8pPr>
          </a:lstStyle>
          <a:p>
            <a:pPr lvl="0"/>
            <a:r>
              <a:rPr lang="en-US" dirty="0"/>
              <a:t>Bullet 1</a:t>
            </a:r>
          </a:p>
          <a:p>
            <a:pPr lvl="1"/>
            <a:r>
              <a:rPr lang="en-US" dirty="0"/>
              <a:t>Bullet 2</a:t>
            </a:r>
          </a:p>
        </p:txBody>
      </p:sp>
    </p:spTree>
    <p:extLst>
      <p:ext uri="{BB962C8B-B14F-4D97-AF65-F5344CB8AC3E}">
        <p14:creationId xmlns:p14="http://schemas.microsoft.com/office/powerpoint/2010/main" val="3006656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ctivit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9503C6-47A0-441A-A0D7-B47DE3895979}" type="slidenum">
              <a:rPr lang="en-CA" smtClean="0"/>
              <a:pPr/>
              <a:t>‹#›</a:t>
            </a:fld>
            <a:endParaRPr lang="en-CA" dirty="0"/>
          </a:p>
        </p:txBody>
      </p:sp>
      <p:sp>
        <p:nvSpPr>
          <p:cNvPr id="5" name="Text Placeholder 4"/>
          <p:cNvSpPr>
            <a:spLocks noGrp="1"/>
          </p:cNvSpPr>
          <p:nvPr>
            <p:ph type="body" sz="quarter" idx="11" hasCustomPrompt="1"/>
          </p:nvPr>
        </p:nvSpPr>
        <p:spPr>
          <a:xfrm>
            <a:off x="4751851" y="2458601"/>
            <a:ext cx="6337300" cy="1652931"/>
          </a:xfrm>
        </p:spPr>
        <p:txBody>
          <a:bodyPr/>
          <a:lstStyle>
            <a:lvl1pPr marL="355591" indent="-241294">
              <a:defRPr>
                <a:solidFill>
                  <a:schemeClr val="bg1"/>
                </a:solidFill>
              </a:defRPr>
            </a:lvl1pPr>
            <a:lvl2pPr>
              <a:defRPr>
                <a:solidFill>
                  <a:schemeClr val="bg1"/>
                </a:solidFill>
              </a:defRPr>
            </a:lvl2pPr>
            <a:lvl3pPr>
              <a:defRPr>
                <a:solidFill>
                  <a:srgbClr val="365254"/>
                </a:solidFill>
              </a:defRPr>
            </a:lvl3pPr>
            <a:lvl4pPr>
              <a:defRPr>
                <a:solidFill>
                  <a:srgbClr val="365254"/>
                </a:solidFill>
              </a:defRPr>
            </a:lvl4pPr>
            <a:lvl5pPr>
              <a:defRPr>
                <a:solidFill>
                  <a:srgbClr val="365254"/>
                </a:solidFill>
              </a:defRPr>
            </a:lvl5pPr>
          </a:lstStyle>
          <a:p>
            <a:pPr lvl="0"/>
            <a:r>
              <a:rPr lang="en-US" dirty="0"/>
              <a:t>Enter text here — Activity</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19768" y="2269068"/>
            <a:ext cx="2319864" cy="2319864"/>
          </a:xfrm>
          <a:prstGeom prst="rect">
            <a:avLst/>
          </a:prstGeom>
        </p:spPr>
      </p:pic>
    </p:spTree>
    <p:extLst>
      <p:ext uri="{BB962C8B-B14F-4D97-AF65-F5344CB8AC3E}">
        <p14:creationId xmlns:p14="http://schemas.microsoft.com/office/powerpoint/2010/main" val="40404867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ate_This_Cours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9503C6-47A0-441A-A0D7-B47DE3895979}" type="slidenum">
              <a:rPr lang="en-CA" smtClean="0"/>
              <a:pPr/>
              <a:t>‹#›</a:t>
            </a:fld>
            <a:endParaRPr lang="en-CA" dirty="0"/>
          </a:p>
        </p:txBody>
      </p:sp>
      <p:sp>
        <p:nvSpPr>
          <p:cNvPr id="5" name="Text Placeholder 4"/>
          <p:cNvSpPr>
            <a:spLocks noGrp="1"/>
          </p:cNvSpPr>
          <p:nvPr>
            <p:ph type="body" sz="quarter" idx="11" hasCustomPrompt="1"/>
          </p:nvPr>
        </p:nvSpPr>
        <p:spPr>
          <a:xfrm>
            <a:off x="4751851" y="2458601"/>
            <a:ext cx="6337300" cy="1652931"/>
          </a:xfrm>
        </p:spPr>
        <p:txBody>
          <a:bodyPr/>
          <a:lstStyle>
            <a:lvl1pPr marL="355591" indent="-241294">
              <a:defRPr>
                <a:solidFill>
                  <a:schemeClr val="bg1"/>
                </a:solidFill>
              </a:defRPr>
            </a:lvl1pPr>
            <a:lvl2pPr>
              <a:defRPr>
                <a:solidFill>
                  <a:schemeClr val="bg1"/>
                </a:solidFill>
              </a:defRPr>
            </a:lvl2pPr>
            <a:lvl3pPr>
              <a:defRPr>
                <a:solidFill>
                  <a:srgbClr val="365254"/>
                </a:solidFill>
              </a:defRPr>
            </a:lvl3pPr>
            <a:lvl4pPr>
              <a:defRPr>
                <a:solidFill>
                  <a:srgbClr val="365254"/>
                </a:solidFill>
              </a:defRPr>
            </a:lvl4pPr>
            <a:lvl5pPr>
              <a:defRPr>
                <a:solidFill>
                  <a:srgbClr val="365254"/>
                </a:solidFill>
              </a:defRPr>
            </a:lvl5pPr>
          </a:lstStyle>
          <a:p>
            <a:pPr lvl="0"/>
            <a:r>
              <a:rPr lang="en-US" dirty="0"/>
              <a:t>Enter text here — Rate this course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488" y="2386582"/>
            <a:ext cx="2653797" cy="2084836"/>
          </a:xfrm>
          <a:prstGeom prst="rect">
            <a:avLst/>
          </a:prstGeom>
        </p:spPr>
      </p:pic>
    </p:spTree>
    <p:extLst>
      <p:ext uri="{BB962C8B-B14F-4D97-AF65-F5344CB8AC3E}">
        <p14:creationId xmlns:p14="http://schemas.microsoft.com/office/powerpoint/2010/main" val="1725812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9503C6-47A0-441A-A0D7-B47DE3895979}" type="slidenum">
              <a:rPr lang="en-CA" smtClean="0"/>
              <a:pPr/>
              <a:t>‹#›</a:t>
            </a:fld>
            <a:endParaRPr lang="en-CA"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61203" y="2044880"/>
            <a:ext cx="2718573" cy="2768240"/>
          </a:xfrm>
          <a:prstGeom prst="rect">
            <a:avLst/>
          </a:prstGeom>
        </p:spPr>
      </p:pic>
      <p:sp>
        <p:nvSpPr>
          <p:cNvPr id="6" name="Text Placeholder 4"/>
          <p:cNvSpPr>
            <a:spLocks noGrp="1"/>
          </p:cNvSpPr>
          <p:nvPr>
            <p:ph type="body" sz="quarter" idx="11" hasCustomPrompt="1"/>
          </p:nvPr>
        </p:nvSpPr>
        <p:spPr>
          <a:xfrm>
            <a:off x="4751851" y="2458601"/>
            <a:ext cx="6337300" cy="1652931"/>
          </a:xfrm>
        </p:spPr>
        <p:txBody>
          <a:bodyPr/>
          <a:lstStyle>
            <a:lvl1pPr marL="355591" indent="-241294">
              <a:defRPr>
                <a:solidFill>
                  <a:schemeClr val="bg1"/>
                </a:solidFill>
              </a:defRPr>
            </a:lvl1pPr>
            <a:lvl2pPr>
              <a:defRPr>
                <a:solidFill>
                  <a:schemeClr val="bg1"/>
                </a:solidFill>
              </a:defRPr>
            </a:lvl2pPr>
            <a:lvl3pPr>
              <a:defRPr>
                <a:solidFill>
                  <a:srgbClr val="365254"/>
                </a:solidFill>
              </a:defRPr>
            </a:lvl3pPr>
            <a:lvl4pPr>
              <a:defRPr>
                <a:solidFill>
                  <a:srgbClr val="365254"/>
                </a:solidFill>
              </a:defRPr>
            </a:lvl4pPr>
            <a:lvl5pPr>
              <a:defRPr>
                <a:solidFill>
                  <a:srgbClr val="365254"/>
                </a:solidFill>
              </a:defRPr>
            </a:lvl5pPr>
          </a:lstStyle>
          <a:p>
            <a:pPr lvl="0"/>
            <a:r>
              <a:rPr lang="en-US" dirty="0"/>
              <a:t>Enter text here — Questions</a:t>
            </a:r>
          </a:p>
        </p:txBody>
      </p:sp>
    </p:spTree>
    <p:extLst>
      <p:ext uri="{BB962C8B-B14F-4D97-AF65-F5344CB8AC3E}">
        <p14:creationId xmlns:p14="http://schemas.microsoft.com/office/powerpoint/2010/main" val="35298525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9503C6-47A0-441A-A0D7-B47DE3895979}" type="slidenum">
              <a:rPr lang="en-CA" smtClean="0"/>
              <a:pPr/>
              <a:t>‹#›</a:t>
            </a:fld>
            <a:endParaRPr lang="en-C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91478" y="2126486"/>
            <a:ext cx="3397511" cy="2605029"/>
          </a:xfrm>
          <a:prstGeom prst="rect">
            <a:avLst/>
          </a:prstGeom>
        </p:spPr>
      </p:pic>
      <p:sp>
        <p:nvSpPr>
          <p:cNvPr id="7" name="Text Placeholder 4"/>
          <p:cNvSpPr>
            <a:spLocks noGrp="1"/>
          </p:cNvSpPr>
          <p:nvPr>
            <p:ph type="body" sz="quarter" idx="11" hasCustomPrompt="1"/>
          </p:nvPr>
        </p:nvSpPr>
        <p:spPr>
          <a:xfrm>
            <a:off x="4751851" y="2458601"/>
            <a:ext cx="6337300" cy="1652931"/>
          </a:xfrm>
        </p:spPr>
        <p:txBody>
          <a:bodyPr/>
          <a:lstStyle>
            <a:lvl1pPr marL="355591" indent="-241294">
              <a:defRPr>
                <a:solidFill>
                  <a:schemeClr val="bg1"/>
                </a:solidFill>
              </a:defRPr>
            </a:lvl1pPr>
            <a:lvl2pPr>
              <a:defRPr>
                <a:solidFill>
                  <a:schemeClr val="bg1"/>
                </a:solidFill>
              </a:defRPr>
            </a:lvl2pPr>
            <a:lvl3pPr>
              <a:defRPr>
                <a:solidFill>
                  <a:srgbClr val="365254"/>
                </a:solidFill>
              </a:defRPr>
            </a:lvl3pPr>
            <a:lvl4pPr>
              <a:defRPr>
                <a:solidFill>
                  <a:srgbClr val="365254"/>
                </a:solidFill>
              </a:defRPr>
            </a:lvl4pPr>
            <a:lvl5pPr>
              <a:defRPr>
                <a:solidFill>
                  <a:srgbClr val="365254"/>
                </a:solidFill>
              </a:defRPr>
            </a:lvl5pPr>
          </a:lstStyle>
          <a:p>
            <a:pPr lvl="0"/>
            <a:r>
              <a:rPr lang="en-US" dirty="0"/>
              <a:t>Enter text here — Demo</a:t>
            </a:r>
          </a:p>
        </p:txBody>
      </p:sp>
    </p:spTree>
    <p:extLst>
      <p:ext uri="{BB962C8B-B14F-4D97-AF65-F5344CB8AC3E}">
        <p14:creationId xmlns:p14="http://schemas.microsoft.com/office/powerpoint/2010/main" val="33042862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79503C6-47A0-441A-A0D7-B47DE3895979}" type="slidenum">
              <a:rPr lang="en-CA" smtClean="0"/>
              <a:pPr/>
              <a:t>‹#›</a:t>
            </a:fld>
            <a:endParaRPr lang="en-CA"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488" y="2126486"/>
            <a:ext cx="2791101" cy="2605029"/>
          </a:xfrm>
          <a:prstGeom prst="rect">
            <a:avLst/>
          </a:prstGeom>
        </p:spPr>
      </p:pic>
      <p:sp>
        <p:nvSpPr>
          <p:cNvPr id="7" name="Text Placeholder 4"/>
          <p:cNvSpPr>
            <a:spLocks noGrp="1"/>
          </p:cNvSpPr>
          <p:nvPr>
            <p:ph type="body" sz="quarter" idx="11" hasCustomPrompt="1"/>
          </p:nvPr>
        </p:nvSpPr>
        <p:spPr>
          <a:xfrm>
            <a:off x="4751851" y="2458601"/>
            <a:ext cx="6337300" cy="1652931"/>
          </a:xfrm>
        </p:spPr>
        <p:txBody>
          <a:bodyPr/>
          <a:lstStyle>
            <a:lvl1pPr marL="355591" indent="-241294">
              <a:defRPr>
                <a:solidFill>
                  <a:schemeClr val="bg1"/>
                </a:solidFill>
              </a:defRPr>
            </a:lvl1pPr>
            <a:lvl2pPr>
              <a:defRPr>
                <a:solidFill>
                  <a:schemeClr val="bg1"/>
                </a:solidFill>
              </a:defRPr>
            </a:lvl2pPr>
            <a:lvl3pPr>
              <a:defRPr>
                <a:solidFill>
                  <a:srgbClr val="365254"/>
                </a:solidFill>
              </a:defRPr>
            </a:lvl3pPr>
            <a:lvl4pPr>
              <a:defRPr>
                <a:solidFill>
                  <a:srgbClr val="365254"/>
                </a:solidFill>
              </a:defRPr>
            </a:lvl4pPr>
            <a:lvl5pPr>
              <a:defRPr>
                <a:solidFill>
                  <a:srgbClr val="365254"/>
                </a:solidFill>
              </a:defRPr>
            </a:lvl5pPr>
          </a:lstStyle>
          <a:p>
            <a:pPr lvl="0"/>
            <a:r>
              <a:rPr lang="en-US" dirty="0"/>
              <a:t>Enter text here — Breakout</a:t>
            </a:r>
          </a:p>
        </p:txBody>
      </p:sp>
    </p:spTree>
    <p:extLst>
      <p:ext uri="{BB962C8B-B14F-4D97-AF65-F5344CB8AC3E}">
        <p14:creationId xmlns:p14="http://schemas.microsoft.com/office/powerpoint/2010/main" val="2160289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with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dirty="0"/>
              <a:t>1-column content with headers — Slide title</a:t>
            </a:r>
            <a:endParaRPr lang="en-CA" dirty="0"/>
          </a:p>
        </p:txBody>
      </p:sp>
      <p:sp>
        <p:nvSpPr>
          <p:cNvPr id="9"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2" name="Text Placeholder 10"/>
          <p:cNvSpPr>
            <a:spLocks noGrp="1"/>
          </p:cNvSpPr>
          <p:nvPr>
            <p:ph type="body" sz="quarter" idx="14" hasCustomPrompt="1"/>
          </p:nvPr>
        </p:nvSpPr>
        <p:spPr>
          <a:xfrm>
            <a:off x="949528" y="1834923"/>
            <a:ext cx="9600000" cy="1521784"/>
          </a:xfrm>
          <a:prstGeom prst="rect">
            <a:avLst/>
          </a:prstGeom>
        </p:spPr>
        <p:txBody>
          <a:bodyPr wrap="square" lIns="0" tIns="0" rIns="0" bIns="0">
            <a:spAutoFit/>
          </a:bodyPr>
          <a:lstStyle>
            <a:lvl1pPr marL="243411" marR="0" indent="-243411" algn="l" defTabSz="1219170" rtl="0" eaLnBrk="1" fontAlgn="auto" latinLnBrk="0" hangingPunct="1">
              <a:lnSpc>
                <a:spcPct val="100000"/>
              </a:lnSpc>
              <a:spcBef>
                <a:spcPts val="800"/>
              </a:spcBef>
              <a:spcAft>
                <a:spcPts val="800"/>
              </a:spcAft>
              <a:buClr>
                <a:schemeClr val="bg1"/>
              </a:buClr>
              <a:buSzTx/>
              <a:buFont typeface="Calibri" panose="020F0502020204030204" pitchFamily="34" charset="0"/>
              <a:buChar char=" "/>
              <a:tabLst/>
              <a:defRPr sz="2800" b="1" baseline="0">
                <a:solidFill>
                  <a:srgbClr val="177784"/>
                </a:solidFill>
              </a:defRPr>
            </a:lvl1pPr>
            <a:lvl2pPr marL="478355" indent="-234945">
              <a:lnSpc>
                <a:spcPct val="100000"/>
              </a:lnSpc>
              <a:spcBef>
                <a:spcPts val="800"/>
              </a:spcBef>
              <a:spcAft>
                <a:spcPts val="800"/>
              </a:spcAft>
              <a:buFont typeface="Calibri" panose="020F0502020204030204" pitchFamily="34" charset="0"/>
              <a:buChar char="•"/>
              <a:defRPr sz="2200" b="1">
                <a:solidFill>
                  <a:srgbClr val="365254"/>
                </a:solidFill>
              </a:defRPr>
            </a:lvl2pPr>
            <a:lvl3pPr marL="721766" indent="-243411">
              <a:lnSpc>
                <a:spcPct val="100000"/>
              </a:lnSpc>
              <a:spcBef>
                <a:spcPts val="800"/>
              </a:spcBef>
              <a:spcAft>
                <a:spcPts val="800"/>
              </a:spcAft>
              <a:buFont typeface="Calibri" panose="020F0502020204030204" pitchFamily="34" charset="0"/>
              <a:buChar char="‒"/>
              <a:defRPr sz="2000"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dirty="0"/>
              <a:t>Header </a:t>
            </a:r>
          </a:p>
          <a:p>
            <a:pPr lvl="1"/>
            <a:r>
              <a:rPr lang="en-US" dirty="0"/>
              <a:t>Bullet 1</a:t>
            </a:r>
          </a:p>
          <a:p>
            <a:pPr lvl="2"/>
            <a:r>
              <a:rPr lang="en-US" dirty="0"/>
              <a:t>Bullet 2</a:t>
            </a:r>
          </a:p>
        </p:txBody>
      </p:sp>
    </p:spTree>
    <p:extLst>
      <p:ext uri="{BB962C8B-B14F-4D97-AF65-F5344CB8AC3E}">
        <p14:creationId xmlns:p14="http://schemas.microsoft.com/office/powerpoint/2010/main" val="263542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Content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580499"/>
            <a:ext cx="10972800" cy="572144"/>
          </a:xfrm>
        </p:spPr>
        <p:txBody>
          <a:bodyPr lIns="0" tIns="0" rIns="0" bIns="0" anchor="t" anchorCtr="0">
            <a:spAutoFit/>
          </a:bodyPr>
          <a:lstStyle>
            <a:lvl1pPr algn="l">
              <a:lnSpc>
                <a:spcPts val="4400"/>
              </a:lnSpc>
              <a:defRPr sz="4000" baseline="0">
                <a:solidFill>
                  <a:srgbClr val="365254"/>
                </a:solidFill>
              </a:defRPr>
            </a:lvl1pPr>
          </a:lstStyle>
          <a:p>
            <a:r>
              <a:rPr lang="en-US" dirty="0"/>
              <a:t>2 column content — Slide title</a:t>
            </a:r>
            <a:endParaRPr lang="en-CA" dirty="0"/>
          </a:p>
        </p:txBody>
      </p:sp>
      <p:sp>
        <p:nvSpPr>
          <p:cNvPr id="9"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1" name="Text Placeholder 10"/>
          <p:cNvSpPr>
            <a:spLocks noGrp="1"/>
          </p:cNvSpPr>
          <p:nvPr>
            <p:ph type="body" sz="quarter" idx="10" hasCustomPrompt="1"/>
          </p:nvPr>
        </p:nvSpPr>
        <p:spPr>
          <a:xfrm>
            <a:off x="945715" y="1827300"/>
            <a:ext cx="4800000" cy="851515"/>
          </a:xfrm>
          <a:prstGeom prst="rect">
            <a:avLst/>
          </a:prstGeom>
        </p:spPr>
        <p:txBody>
          <a:bodyPr wrap="square" lIns="0" tIns="0" rIns="0" bIns="0">
            <a:spAutoFit/>
          </a:bodyPr>
          <a:lstStyle>
            <a:lvl1pPr marL="243411" indent="-243411">
              <a:lnSpc>
                <a:spcPct val="100000"/>
              </a:lnSpc>
              <a:spcBef>
                <a:spcPts val="800"/>
              </a:spcBef>
              <a:spcAft>
                <a:spcPts val="800"/>
              </a:spcAft>
              <a:buFont typeface="Calibri" panose="020F0502020204030204" pitchFamily="34" charset="0"/>
              <a:buChar char="•"/>
              <a:defRPr sz="2200" b="1" baseline="0">
                <a:solidFill>
                  <a:srgbClr val="365254"/>
                </a:solidFill>
              </a:defRPr>
            </a:lvl1pPr>
            <a:lvl2pPr marL="599002" indent="-243411">
              <a:lnSpc>
                <a:spcPct val="100000"/>
              </a:lnSpc>
              <a:spcBef>
                <a:spcPts val="800"/>
              </a:spcBef>
              <a:spcAft>
                <a:spcPts val="800"/>
              </a:spcAft>
              <a:buFont typeface="Calibri" panose="020F0502020204030204" pitchFamily="34" charset="0"/>
              <a:buChar char="‒"/>
              <a:defRPr sz="2000"/>
            </a:lvl2pPr>
            <a:lvl3pPr marL="599002" indent="-243411">
              <a:lnSpc>
                <a:spcPts val="2800"/>
              </a:lnSpc>
              <a:spcBef>
                <a:spcPts val="800"/>
              </a:spcBef>
              <a:spcAft>
                <a:spcPts val="800"/>
              </a:spcAft>
              <a:buFont typeface="Calibri" panose="020F0502020204030204" pitchFamily="34" charset="0"/>
              <a:buChar char="‒"/>
              <a:defRPr sz="2133" baseline="0"/>
            </a:lvl3pPr>
            <a:lvl4pPr marL="599002" indent="-243411">
              <a:lnSpc>
                <a:spcPts val="2800"/>
              </a:lnSpc>
              <a:spcBef>
                <a:spcPts val="800"/>
              </a:spcBef>
              <a:spcAft>
                <a:spcPts val="800"/>
              </a:spcAft>
              <a:buFont typeface="Calibri" panose="020F0502020204030204" pitchFamily="34" charset="0"/>
              <a:buChar char="‒"/>
              <a:defRPr sz="2133" baseline="0"/>
            </a:lvl4pPr>
            <a:lvl5pPr marL="599002" indent="-243411">
              <a:lnSpc>
                <a:spcPts val="2800"/>
              </a:lnSpc>
              <a:spcBef>
                <a:spcPts val="800"/>
              </a:spcBef>
              <a:spcAft>
                <a:spcPts val="800"/>
              </a:spcAft>
              <a:buFont typeface="Calibri" panose="020F0502020204030204" pitchFamily="34" charset="0"/>
              <a:buChar char="‒"/>
              <a:defRPr sz="2133" baseline="0"/>
            </a:lvl5pPr>
            <a:lvl6pPr marL="599002" indent="-243411">
              <a:lnSpc>
                <a:spcPts val="2800"/>
              </a:lnSpc>
              <a:spcBef>
                <a:spcPts val="800"/>
              </a:spcBef>
              <a:spcAft>
                <a:spcPts val="800"/>
              </a:spcAft>
              <a:buFont typeface="Calibri" panose="020F0502020204030204" pitchFamily="34" charset="0"/>
              <a:buChar char="‒"/>
              <a:defRPr sz="2133" baseline="0"/>
            </a:lvl6pPr>
            <a:lvl7pPr marL="599002" indent="-243411">
              <a:lnSpc>
                <a:spcPts val="2800"/>
              </a:lnSpc>
              <a:spcBef>
                <a:spcPts val="800"/>
              </a:spcBef>
              <a:spcAft>
                <a:spcPts val="800"/>
              </a:spcAft>
              <a:buFont typeface="Calibri" panose="020F0502020204030204" pitchFamily="34" charset="0"/>
              <a:buChar char="‒"/>
              <a:defRPr sz="2133"/>
            </a:lvl7pPr>
            <a:lvl8pPr marL="599002" indent="-243411">
              <a:lnSpc>
                <a:spcPts val="2800"/>
              </a:lnSpc>
              <a:spcBef>
                <a:spcPts val="800"/>
              </a:spcBef>
              <a:spcAft>
                <a:spcPts val="800"/>
              </a:spcAft>
              <a:buFont typeface="Calibri" panose="020F0502020204030204" pitchFamily="34" charset="0"/>
              <a:buChar char="‒"/>
              <a:defRPr sz="2133"/>
            </a:lvl8pPr>
          </a:lstStyle>
          <a:p>
            <a:pPr lvl="0"/>
            <a:r>
              <a:rPr lang="en-US" dirty="0"/>
              <a:t>Bullet 1</a:t>
            </a:r>
          </a:p>
          <a:p>
            <a:pPr lvl="1"/>
            <a:r>
              <a:rPr lang="en-US" dirty="0"/>
              <a:t>Bullet 2</a:t>
            </a:r>
          </a:p>
        </p:txBody>
      </p:sp>
      <p:sp>
        <p:nvSpPr>
          <p:cNvPr id="6" name="Text Placeholder 10"/>
          <p:cNvSpPr>
            <a:spLocks noGrp="1"/>
          </p:cNvSpPr>
          <p:nvPr>
            <p:ph type="body" sz="quarter" idx="11" hasCustomPrompt="1"/>
          </p:nvPr>
        </p:nvSpPr>
        <p:spPr>
          <a:xfrm>
            <a:off x="6251948" y="1827300"/>
            <a:ext cx="4800000" cy="882293"/>
          </a:xfrm>
          <a:prstGeom prst="rect">
            <a:avLst/>
          </a:prstGeom>
        </p:spPr>
        <p:txBody>
          <a:bodyPr wrap="square" lIns="0" tIns="0" rIns="0" bIns="0">
            <a:spAutoFit/>
          </a:bodyPr>
          <a:lstStyle>
            <a:lvl1pPr marL="243411" indent="-243411">
              <a:lnSpc>
                <a:spcPct val="100000"/>
              </a:lnSpc>
              <a:spcBef>
                <a:spcPts val="800"/>
              </a:spcBef>
              <a:spcAft>
                <a:spcPts val="800"/>
              </a:spcAft>
              <a:buFont typeface="Calibri" panose="020F0502020204030204" pitchFamily="34" charset="0"/>
              <a:buChar char="•"/>
              <a:defRPr sz="2200" b="1" baseline="0">
                <a:solidFill>
                  <a:srgbClr val="365254"/>
                </a:solidFill>
              </a:defRPr>
            </a:lvl1pPr>
            <a:lvl2pPr marL="599002" indent="-243411">
              <a:lnSpc>
                <a:spcPct val="100000"/>
              </a:lnSpc>
              <a:spcBef>
                <a:spcPts val="800"/>
              </a:spcBef>
              <a:spcAft>
                <a:spcPts val="800"/>
              </a:spcAft>
              <a:buFont typeface="Calibri" panose="020F0502020204030204" pitchFamily="34" charset="0"/>
              <a:buChar char="‒"/>
              <a:defRPr sz="2000"/>
            </a:lvl2pPr>
            <a:lvl3pPr marL="599002" indent="-243411">
              <a:lnSpc>
                <a:spcPts val="2800"/>
              </a:lnSpc>
              <a:spcBef>
                <a:spcPts val="800"/>
              </a:spcBef>
              <a:spcAft>
                <a:spcPts val="800"/>
              </a:spcAft>
              <a:buFont typeface="Calibri" panose="020F0502020204030204" pitchFamily="34" charset="0"/>
              <a:buChar char="‒"/>
              <a:defRPr sz="2133" baseline="0"/>
            </a:lvl3pPr>
            <a:lvl4pPr marL="599002" indent="-243411">
              <a:lnSpc>
                <a:spcPts val="2800"/>
              </a:lnSpc>
              <a:spcBef>
                <a:spcPts val="800"/>
              </a:spcBef>
              <a:spcAft>
                <a:spcPts val="800"/>
              </a:spcAft>
              <a:buFont typeface="Calibri" panose="020F0502020204030204" pitchFamily="34" charset="0"/>
              <a:buChar char="‒"/>
              <a:defRPr sz="2133" baseline="0"/>
            </a:lvl4pPr>
            <a:lvl5pPr marL="599002" indent="-243411">
              <a:lnSpc>
                <a:spcPts val="2800"/>
              </a:lnSpc>
              <a:spcBef>
                <a:spcPts val="800"/>
              </a:spcBef>
              <a:spcAft>
                <a:spcPts val="800"/>
              </a:spcAft>
              <a:buFont typeface="Calibri" panose="020F0502020204030204" pitchFamily="34" charset="0"/>
              <a:buChar char="‒"/>
              <a:defRPr sz="2133" baseline="0"/>
            </a:lvl5pPr>
            <a:lvl6pPr marL="599002" indent="-243411">
              <a:lnSpc>
                <a:spcPts val="2800"/>
              </a:lnSpc>
              <a:spcBef>
                <a:spcPts val="800"/>
              </a:spcBef>
              <a:spcAft>
                <a:spcPts val="800"/>
              </a:spcAft>
              <a:buFont typeface="Calibri" panose="020F0502020204030204" pitchFamily="34" charset="0"/>
              <a:buChar char="‒"/>
              <a:defRPr sz="2133" baseline="0"/>
            </a:lvl6pPr>
            <a:lvl7pPr marL="599002" indent="-243411">
              <a:lnSpc>
                <a:spcPts val="2800"/>
              </a:lnSpc>
              <a:spcBef>
                <a:spcPts val="800"/>
              </a:spcBef>
              <a:spcAft>
                <a:spcPts val="800"/>
              </a:spcAft>
              <a:buFont typeface="Calibri" panose="020F0502020204030204" pitchFamily="34" charset="0"/>
              <a:buChar char="‒"/>
              <a:defRPr sz="2133"/>
            </a:lvl7pPr>
            <a:lvl8pPr marL="599002" indent="-243411">
              <a:lnSpc>
                <a:spcPts val="2800"/>
              </a:lnSpc>
              <a:spcBef>
                <a:spcPts val="800"/>
              </a:spcBef>
              <a:spcAft>
                <a:spcPts val="800"/>
              </a:spcAft>
              <a:buFont typeface="Calibri" panose="020F0502020204030204" pitchFamily="34" charset="0"/>
              <a:buChar char="‒"/>
              <a:defRPr sz="2133"/>
            </a:lvl8pPr>
          </a:lstStyle>
          <a:p>
            <a:pPr lvl="0"/>
            <a:r>
              <a:rPr lang="en-US" dirty="0"/>
              <a:t>Bullet 1</a:t>
            </a:r>
          </a:p>
          <a:p>
            <a:pPr lvl="1"/>
            <a:r>
              <a:rPr lang="en-US" dirty="0"/>
              <a:t>Bullet 2</a:t>
            </a:r>
          </a:p>
        </p:txBody>
      </p:sp>
    </p:spTree>
    <p:extLst>
      <p:ext uri="{BB962C8B-B14F-4D97-AF65-F5344CB8AC3E}">
        <p14:creationId xmlns:p14="http://schemas.microsoft.com/office/powerpoint/2010/main" val="3640993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 Content slide with header">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3" name="Title 1"/>
          <p:cNvSpPr>
            <a:spLocks noGrp="1"/>
          </p:cNvSpPr>
          <p:nvPr>
            <p:ph type="title" hasCustomPrompt="1"/>
          </p:nvPr>
        </p:nvSpPr>
        <p:spPr>
          <a:xfrm>
            <a:off x="609600" y="580499"/>
            <a:ext cx="10972800" cy="572144"/>
          </a:xfrm>
        </p:spPr>
        <p:txBody>
          <a:bodyPr lIns="0" tIns="0" rIns="0" bIns="0" anchor="t" anchorCtr="0">
            <a:spAutoFit/>
          </a:bodyPr>
          <a:lstStyle>
            <a:lvl1pPr algn="l">
              <a:lnSpc>
                <a:spcPts val="4400"/>
              </a:lnSpc>
              <a:defRPr sz="4000" baseline="0">
                <a:solidFill>
                  <a:srgbClr val="365254"/>
                </a:solidFill>
              </a:defRPr>
            </a:lvl1pPr>
          </a:lstStyle>
          <a:p>
            <a:r>
              <a:rPr lang="en-US" dirty="0"/>
              <a:t>2-column content  with headers — Slide title</a:t>
            </a:r>
            <a:endParaRPr lang="en-CA" dirty="0"/>
          </a:p>
        </p:txBody>
      </p:sp>
      <p:sp>
        <p:nvSpPr>
          <p:cNvPr id="22" name="Text Placeholder 10"/>
          <p:cNvSpPr>
            <a:spLocks noGrp="1"/>
          </p:cNvSpPr>
          <p:nvPr>
            <p:ph type="body" sz="quarter" idx="14" hasCustomPrompt="1"/>
          </p:nvPr>
        </p:nvSpPr>
        <p:spPr>
          <a:xfrm>
            <a:off x="949528" y="1834923"/>
            <a:ext cx="4800000" cy="1538819"/>
          </a:xfrm>
          <a:prstGeom prst="rect">
            <a:avLst/>
          </a:prstGeom>
        </p:spPr>
        <p:txBody>
          <a:bodyPr wrap="square" lIns="0" tIns="0" rIns="0" bIns="0">
            <a:spAutoFit/>
          </a:bodyPr>
          <a:lstStyle>
            <a:lvl1pPr marL="243411" marR="0" indent="-243411" algn="l" defTabSz="1219170" rtl="0" eaLnBrk="1" fontAlgn="auto" latinLnBrk="0" hangingPunct="1">
              <a:lnSpc>
                <a:spcPct val="100000"/>
              </a:lnSpc>
              <a:spcBef>
                <a:spcPts val="800"/>
              </a:spcBef>
              <a:spcAft>
                <a:spcPts val="800"/>
              </a:spcAft>
              <a:buClr>
                <a:schemeClr val="bg1"/>
              </a:buClr>
              <a:buSzTx/>
              <a:buFont typeface="Calibri" panose="020F0502020204030204" pitchFamily="34" charset="0"/>
              <a:buChar char=" "/>
              <a:tabLst/>
              <a:defRPr sz="2800" b="1" baseline="0">
                <a:solidFill>
                  <a:srgbClr val="177784"/>
                </a:solidFill>
              </a:defRPr>
            </a:lvl1pPr>
            <a:lvl2pPr marL="478355" indent="-234945">
              <a:lnSpc>
                <a:spcPct val="100000"/>
              </a:lnSpc>
              <a:spcBef>
                <a:spcPts val="800"/>
              </a:spcBef>
              <a:spcAft>
                <a:spcPts val="800"/>
              </a:spcAft>
              <a:buClr>
                <a:srgbClr val="365254"/>
              </a:buClr>
              <a:buSzPct val="100000"/>
              <a:buFont typeface="Calibri" panose="020F0502020204030204" pitchFamily="34" charset="0"/>
              <a:buChar char="•"/>
              <a:defRPr sz="2200" b="1">
                <a:solidFill>
                  <a:srgbClr val="365254"/>
                </a:solidFill>
              </a:defRPr>
            </a:lvl2pPr>
            <a:lvl3pPr marL="721766" indent="-243411">
              <a:lnSpc>
                <a:spcPct val="100000"/>
              </a:lnSpc>
              <a:spcBef>
                <a:spcPts val="800"/>
              </a:spcBef>
              <a:spcAft>
                <a:spcPts val="800"/>
              </a:spcAft>
              <a:buFont typeface="Calibri" panose="020F0502020204030204" pitchFamily="34" charset="0"/>
              <a:buChar char="‒"/>
              <a:defRPr sz="2000"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dirty="0"/>
              <a:t>Header </a:t>
            </a:r>
          </a:p>
          <a:p>
            <a:pPr lvl="1"/>
            <a:r>
              <a:rPr lang="en-US" dirty="0"/>
              <a:t>Bullet 1</a:t>
            </a:r>
          </a:p>
          <a:p>
            <a:pPr lvl="2"/>
            <a:r>
              <a:rPr lang="en-US" dirty="0"/>
              <a:t>Bullet 2</a:t>
            </a:r>
          </a:p>
        </p:txBody>
      </p:sp>
      <p:sp>
        <p:nvSpPr>
          <p:cNvPr id="23" name="Text Placeholder 10"/>
          <p:cNvSpPr>
            <a:spLocks noGrp="1"/>
          </p:cNvSpPr>
          <p:nvPr>
            <p:ph type="body" sz="quarter" idx="15" hasCustomPrompt="1"/>
          </p:nvPr>
        </p:nvSpPr>
        <p:spPr>
          <a:xfrm>
            <a:off x="6251948" y="1834923"/>
            <a:ext cx="4800000" cy="1538819"/>
          </a:xfrm>
          <a:prstGeom prst="rect">
            <a:avLst/>
          </a:prstGeom>
        </p:spPr>
        <p:txBody>
          <a:bodyPr wrap="square" lIns="0" tIns="0" rIns="0" bIns="0">
            <a:spAutoFit/>
          </a:bodyPr>
          <a:lstStyle>
            <a:lvl1pPr marL="243411" marR="0" indent="-243411" algn="l" defTabSz="1219170" rtl="0" eaLnBrk="1" fontAlgn="auto" latinLnBrk="0" hangingPunct="1">
              <a:lnSpc>
                <a:spcPct val="100000"/>
              </a:lnSpc>
              <a:spcBef>
                <a:spcPts val="800"/>
              </a:spcBef>
              <a:spcAft>
                <a:spcPts val="800"/>
              </a:spcAft>
              <a:buClr>
                <a:schemeClr val="bg1"/>
              </a:buClr>
              <a:buSzTx/>
              <a:buFont typeface="Calibri" panose="020F0502020204030204" pitchFamily="34" charset="0"/>
              <a:buChar char=" "/>
              <a:tabLst/>
              <a:defRPr sz="2800" b="1" baseline="0">
                <a:solidFill>
                  <a:srgbClr val="177784"/>
                </a:solidFill>
              </a:defRPr>
            </a:lvl1pPr>
            <a:lvl2pPr marL="478355" indent="-234945">
              <a:lnSpc>
                <a:spcPct val="100000"/>
              </a:lnSpc>
              <a:spcBef>
                <a:spcPts val="800"/>
              </a:spcBef>
              <a:spcAft>
                <a:spcPts val="800"/>
              </a:spcAft>
              <a:buFont typeface="Calibri" panose="020F0502020204030204" pitchFamily="34" charset="0"/>
              <a:buChar char="•"/>
              <a:defRPr sz="2200" b="1">
                <a:solidFill>
                  <a:srgbClr val="365254"/>
                </a:solidFill>
              </a:defRPr>
            </a:lvl2pPr>
            <a:lvl3pPr marL="721766" indent="-243411">
              <a:lnSpc>
                <a:spcPct val="100000"/>
              </a:lnSpc>
              <a:spcBef>
                <a:spcPts val="800"/>
              </a:spcBef>
              <a:spcAft>
                <a:spcPts val="800"/>
              </a:spcAft>
              <a:buFont typeface="Calibri" panose="020F0502020204030204" pitchFamily="34" charset="0"/>
              <a:buChar char="‒"/>
              <a:defRPr sz="2000" baseline="0"/>
            </a:lvl3pPr>
            <a:lvl4pPr marL="721766" indent="-243411">
              <a:lnSpc>
                <a:spcPts val="2800"/>
              </a:lnSpc>
              <a:spcBef>
                <a:spcPts val="800"/>
              </a:spcBef>
              <a:spcAft>
                <a:spcPts val="800"/>
              </a:spcAft>
              <a:buFont typeface="Calibri" panose="020F0502020204030204" pitchFamily="34" charset="0"/>
              <a:buChar char="‒"/>
              <a:defRPr sz="2133" baseline="0"/>
            </a:lvl4pPr>
            <a:lvl5pPr marL="721766" indent="-243411">
              <a:lnSpc>
                <a:spcPts val="2800"/>
              </a:lnSpc>
              <a:spcBef>
                <a:spcPts val="800"/>
              </a:spcBef>
              <a:spcAft>
                <a:spcPts val="800"/>
              </a:spcAft>
              <a:buFont typeface="Calibri" panose="020F0502020204030204" pitchFamily="34" charset="0"/>
              <a:buChar char="‒"/>
              <a:defRPr sz="2133" baseline="0"/>
            </a:lvl5pPr>
            <a:lvl6pPr marL="721766" indent="-243411">
              <a:lnSpc>
                <a:spcPts val="2800"/>
              </a:lnSpc>
              <a:spcBef>
                <a:spcPts val="800"/>
              </a:spcBef>
              <a:spcAft>
                <a:spcPts val="800"/>
              </a:spcAft>
              <a:buFont typeface="Calibri" panose="020F0502020204030204" pitchFamily="34" charset="0"/>
              <a:buChar char="‒"/>
              <a:defRPr sz="2133" baseline="0"/>
            </a:lvl6pPr>
            <a:lvl7pPr marL="721766" indent="-243411">
              <a:lnSpc>
                <a:spcPts val="2800"/>
              </a:lnSpc>
              <a:spcBef>
                <a:spcPts val="800"/>
              </a:spcBef>
              <a:spcAft>
                <a:spcPts val="800"/>
              </a:spcAft>
              <a:buFont typeface="Calibri" panose="020F0502020204030204" pitchFamily="34" charset="0"/>
              <a:buChar char="‒"/>
              <a:defRPr sz="2133"/>
            </a:lvl7pPr>
            <a:lvl8pPr marL="721766" indent="-243411">
              <a:lnSpc>
                <a:spcPts val="2800"/>
              </a:lnSpc>
              <a:spcBef>
                <a:spcPts val="800"/>
              </a:spcBef>
              <a:spcAft>
                <a:spcPts val="800"/>
              </a:spcAft>
              <a:buFont typeface="Calibri" panose="020F0502020204030204" pitchFamily="34" charset="0"/>
              <a:buChar char="‒"/>
              <a:defRPr sz="2133"/>
            </a:lvl8pPr>
            <a:lvl9pPr marL="4876678" indent="0">
              <a:buNone/>
              <a:defRPr/>
            </a:lvl9pPr>
          </a:lstStyle>
          <a:p>
            <a:pPr lvl="0"/>
            <a:r>
              <a:rPr lang="en-US" dirty="0"/>
              <a:t>Header </a:t>
            </a:r>
          </a:p>
          <a:p>
            <a:pPr lvl="1"/>
            <a:r>
              <a:rPr lang="en-US" dirty="0"/>
              <a:t>Bullet 1</a:t>
            </a:r>
          </a:p>
          <a:p>
            <a:pPr lvl="2"/>
            <a:r>
              <a:rPr lang="en-US" dirty="0"/>
              <a:t>Bullet 2</a:t>
            </a:r>
          </a:p>
        </p:txBody>
      </p:sp>
    </p:spTree>
    <p:extLst>
      <p:ext uri="{BB962C8B-B14F-4D97-AF65-F5344CB8AC3E}">
        <p14:creationId xmlns:p14="http://schemas.microsoft.com/office/powerpoint/2010/main" val="1988394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13" name="Title 1"/>
          <p:cNvSpPr>
            <a:spLocks noGrp="1"/>
          </p:cNvSpPr>
          <p:nvPr>
            <p:ph type="title" hasCustomPrompt="1"/>
          </p:nvPr>
        </p:nvSpPr>
        <p:spPr>
          <a:xfrm>
            <a:off x="609600" y="580499"/>
            <a:ext cx="10972800" cy="572123"/>
          </a:xfrm>
        </p:spPr>
        <p:txBody>
          <a:bodyPr lIns="0" tIns="0" rIns="0" bIns="0" anchor="t" anchorCtr="0">
            <a:spAutoFit/>
          </a:bodyPr>
          <a:lstStyle>
            <a:lvl1pPr algn="l">
              <a:lnSpc>
                <a:spcPts val="4400"/>
              </a:lnSpc>
              <a:defRPr sz="4000" baseline="0">
                <a:solidFill>
                  <a:srgbClr val="365254"/>
                </a:solidFill>
              </a:defRPr>
            </a:lvl1pPr>
          </a:lstStyle>
          <a:p>
            <a:r>
              <a:rPr lang="en-US" dirty="0"/>
              <a:t>Title only layout — Slide title</a:t>
            </a:r>
          </a:p>
        </p:txBody>
      </p:sp>
    </p:spTree>
    <p:extLst>
      <p:ext uri="{BB962C8B-B14F-4D97-AF65-F5344CB8AC3E}">
        <p14:creationId xmlns:p14="http://schemas.microsoft.com/office/powerpoint/2010/main" val="4130294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
        <p:nvSpPr>
          <p:cNvPr id="12"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Tree>
    <p:extLst>
      <p:ext uri="{BB962C8B-B14F-4D97-AF65-F5344CB8AC3E}">
        <p14:creationId xmlns:p14="http://schemas.microsoft.com/office/powerpoint/2010/main" val="3895571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Slide 1">
    <p:bg>
      <p:bgPr>
        <a:solidFill>
          <a:schemeClr val="bg1"/>
        </a:solidFill>
        <a:effectLst/>
      </p:bgPr>
    </p:bg>
    <p:spTree>
      <p:nvGrpSpPr>
        <p:cNvPr id="1" name=""/>
        <p:cNvGrpSpPr/>
        <p:nvPr/>
      </p:nvGrpSpPr>
      <p:grpSpPr>
        <a:xfrm>
          <a:off x="0" y="0"/>
          <a:ext cx="0" cy="0"/>
          <a:chOff x="0" y="0"/>
          <a:chExt cx="0" cy="0"/>
        </a:xfrm>
      </p:grpSpPr>
      <p:sp>
        <p:nvSpPr>
          <p:cNvPr id="9"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8" name="Text Placeholder 7"/>
          <p:cNvSpPr>
            <a:spLocks noGrp="1"/>
          </p:cNvSpPr>
          <p:nvPr>
            <p:ph type="body" sz="quarter" idx="14" hasCustomPrompt="1"/>
          </p:nvPr>
        </p:nvSpPr>
        <p:spPr>
          <a:xfrm>
            <a:off x="5423925" y="2625362"/>
            <a:ext cx="5760000" cy="1607277"/>
          </a:xfrm>
          <a:prstGeom prst="rect">
            <a:avLst/>
          </a:prstGeom>
          <a:noFill/>
        </p:spPr>
        <p:txBody>
          <a:bodyPr wrap="square" lIns="0" tIns="0" rIns="0" bIns="0" anchor="ctr" anchorCtr="0">
            <a:spAutoFit/>
          </a:bodyPr>
          <a:lstStyle>
            <a:lvl1pPr marL="304792" indent="-304792">
              <a:lnSpc>
                <a:spcPts val="4667"/>
              </a:lnSpc>
              <a:spcBef>
                <a:spcPts val="0"/>
              </a:spcBef>
              <a:spcAft>
                <a:spcPts val="1600"/>
              </a:spcAft>
              <a:buClr>
                <a:srgbClr val="00A199"/>
              </a:buClr>
              <a:buFont typeface="Calibri" panose="020F0502020204030204" pitchFamily="34" charset="0"/>
              <a:buChar char=" "/>
              <a:defRPr sz="4667" b="0">
                <a:solidFill>
                  <a:srgbClr val="365254"/>
                </a:solidFill>
              </a:defRPr>
            </a:lvl1pPr>
            <a:lvl2pPr marL="304792" indent="-304792">
              <a:lnSpc>
                <a:spcPts val="3067"/>
              </a:lnSpc>
              <a:spcBef>
                <a:spcPts val="0"/>
              </a:spcBef>
              <a:spcAft>
                <a:spcPts val="800"/>
              </a:spcAft>
              <a:buClr>
                <a:srgbClr val="00A199"/>
              </a:buClr>
              <a:buFont typeface="Calibri" panose="020F0502020204030204" pitchFamily="34" charset="0"/>
              <a:buChar char=" "/>
              <a:defRPr sz="2933" baseline="0">
                <a:solidFill>
                  <a:srgbClr val="177784"/>
                </a:solidFill>
              </a:defRPr>
            </a:lvl2pPr>
            <a:lvl3pPr marL="304792" indent="-304792">
              <a:lnSpc>
                <a:spcPts val="2400"/>
              </a:lnSpc>
              <a:spcBef>
                <a:spcPts val="0"/>
              </a:spcBef>
              <a:spcAft>
                <a:spcPts val="800"/>
              </a:spcAft>
              <a:buClr>
                <a:srgbClr val="00A199"/>
              </a:buClr>
              <a:buFont typeface="Calibri" panose="020F0502020204030204" pitchFamily="34" charset="0"/>
              <a:buChar char=" "/>
              <a:defRPr sz="2267">
                <a:solidFill>
                  <a:schemeClr val="tx1"/>
                </a:solidFill>
              </a:defRPr>
            </a:lvl3pPr>
            <a:lvl4pPr marL="304792" indent="-304792">
              <a:buClr>
                <a:srgbClr val="00A199"/>
              </a:buClr>
              <a:buFont typeface="Calibri" panose="020F0502020204030204" pitchFamily="34" charset="0"/>
              <a:buChar char=" "/>
              <a:defRPr sz="2267">
                <a:solidFill>
                  <a:schemeClr val="bg1"/>
                </a:solidFill>
              </a:defRPr>
            </a:lvl4pPr>
            <a:lvl5pPr marL="304792" indent="-304792">
              <a:buClr>
                <a:srgbClr val="00A199"/>
              </a:buClr>
              <a:buFont typeface="Calibri" panose="020F0502020204030204" pitchFamily="34" charset="0"/>
              <a:buChar char=" "/>
              <a:defRPr sz="2267">
                <a:solidFill>
                  <a:schemeClr val="bg1"/>
                </a:solidFill>
              </a:defRPr>
            </a:lvl5pPr>
          </a:lstStyle>
          <a:p>
            <a:pPr lvl="0"/>
            <a:r>
              <a:rPr lang="en-US" dirty="0"/>
              <a:t>Section title</a:t>
            </a:r>
          </a:p>
          <a:p>
            <a:pPr lvl="1"/>
            <a:r>
              <a:rPr lang="en-US" dirty="0"/>
              <a:t>Extra text or content</a:t>
            </a:r>
          </a:p>
          <a:p>
            <a:pPr lvl="2"/>
            <a:r>
              <a:rPr lang="en-US" dirty="0"/>
              <a:t>Extra information</a:t>
            </a:r>
          </a:p>
        </p:txBody>
      </p:sp>
      <p:sp>
        <p:nvSpPr>
          <p:cNvPr id="14" name="Content Placeholder 18"/>
          <p:cNvSpPr>
            <a:spLocks noGrp="1"/>
          </p:cNvSpPr>
          <p:nvPr>
            <p:ph sz="quarter" idx="13" hasCustomPrompt="1"/>
          </p:nvPr>
        </p:nvSpPr>
        <p:spPr>
          <a:xfrm>
            <a:off x="911424" y="1892830"/>
            <a:ext cx="2784309" cy="2784309"/>
          </a:xfrm>
          <a:prstGeom prst="rect">
            <a:avLst/>
          </a:prstGeom>
        </p:spPr>
        <p:txBody>
          <a:bodyPr lIns="0" tIns="0" rIns="0" bIns="0" anchor="t" anchorCtr="0">
            <a:normAutofit/>
          </a:bodyPr>
          <a:lstStyle>
            <a:lvl1pPr marL="0" indent="0" algn="ctr">
              <a:buNone/>
              <a:defRPr sz="2667">
                <a:solidFill>
                  <a:srgbClr val="002060"/>
                </a:solidFill>
              </a:defRPr>
            </a:lvl1pPr>
          </a:lstStyle>
          <a:p>
            <a:pPr lvl="0"/>
            <a:r>
              <a:rPr lang="en-CA" dirty="0"/>
              <a:t>Insert icon, picture or chart</a:t>
            </a:r>
          </a:p>
        </p:txBody>
      </p:sp>
    </p:spTree>
    <p:extLst>
      <p:ext uri="{BB962C8B-B14F-4D97-AF65-F5344CB8AC3E}">
        <p14:creationId xmlns:p14="http://schemas.microsoft.com/office/powerpoint/2010/main" val="2064913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slide 2">
    <p:bg>
      <p:bgPr>
        <a:solidFill>
          <a:srgbClr val="EDF7F5"/>
        </a:solidFill>
        <a:effectLst/>
      </p:bgPr>
    </p:bg>
    <p:spTree>
      <p:nvGrpSpPr>
        <p:cNvPr id="1" name=""/>
        <p:cNvGrpSpPr/>
        <p:nvPr/>
      </p:nvGrpSpPr>
      <p:grpSpPr>
        <a:xfrm>
          <a:off x="0" y="0"/>
          <a:ext cx="0" cy="0"/>
          <a:chOff x="0" y="0"/>
          <a:chExt cx="0" cy="0"/>
        </a:xfrm>
      </p:grpSpPr>
      <p:sp>
        <p:nvSpPr>
          <p:cNvPr id="9" name="Slide Number Placeholder 6"/>
          <p:cNvSpPr txBox="1">
            <a:spLocks/>
          </p:cNvSpPr>
          <p:nvPr/>
        </p:nvSpPr>
        <p:spPr>
          <a:xfrm>
            <a:off x="5711958" y="6404030"/>
            <a:ext cx="768085" cy="205121"/>
          </a:xfrm>
          <a:prstGeom prst="rect">
            <a:avLst/>
          </a:prstGeom>
        </p:spPr>
        <p:txBody>
          <a:bodyPr vert="horz" lIns="0" tIns="0" rIns="0" bIns="0" rtlCol="0" anchor="ctr">
            <a:spAutoFit/>
          </a:bodyPr>
          <a:lstStyle>
            <a:defPPr>
              <a:defRPr lang="en-US"/>
            </a:defPPr>
            <a:lvl1pPr marL="0" algn="ctr" defTabSz="914400" rtl="0" eaLnBrk="1" latinLnBrk="0" hangingPunct="1">
              <a:defRPr sz="1200" b="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A5F73F9-4D7E-43C6-BDE2-3203AA5B26A5}" type="slidenum">
              <a:rPr lang="en-CA" sz="1333" smtClean="0"/>
              <a:pPr/>
              <a:t>‹#›</a:t>
            </a:fld>
            <a:endParaRPr lang="en-CA" sz="1333" dirty="0"/>
          </a:p>
        </p:txBody>
      </p:sp>
      <p:sp>
        <p:nvSpPr>
          <p:cNvPr id="8" name="Text Placeholder 7"/>
          <p:cNvSpPr>
            <a:spLocks noGrp="1"/>
          </p:cNvSpPr>
          <p:nvPr>
            <p:ph type="body" sz="quarter" idx="14" hasCustomPrompt="1"/>
          </p:nvPr>
        </p:nvSpPr>
        <p:spPr>
          <a:xfrm>
            <a:off x="1582605" y="1622788"/>
            <a:ext cx="10609395" cy="2670022"/>
          </a:xfrm>
          <a:prstGeom prst="rect">
            <a:avLst/>
          </a:prstGeom>
          <a:solidFill>
            <a:srgbClr val="00A199"/>
          </a:solidFill>
        </p:spPr>
        <p:txBody>
          <a:bodyPr wrap="square" lIns="180000" tIns="522000" rIns="0" bIns="522000">
            <a:spAutoFit/>
          </a:bodyPr>
          <a:lstStyle>
            <a:lvl1pPr marL="304792" indent="-304792">
              <a:lnSpc>
                <a:spcPts val="4667"/>
              </a:lnSpc>
              <a:spcBef>
                <a:spcPts val="0"/>
              </a:spcBef>
              <a:spcAft>
                <a:spcPts val="1600"/>
              </a:spcAft>
              <a:buClr>
                <a:srgbClr val="00A199"/>
              </a:buClr>
              <a:buFont typeface="Calibri" panose="020F0502020204030204" pitchFamily="34" charset="0"/>
              <a:buChar char=" "/>
              <a:defRPr sz="4667" b="0" baseline="0">
                <a:solidFill>
                  <a:schemeClr val="bg1"/>
                </a:solidFill>
              </a:defRPr>
            </a:lvl1pPr>
            <a:lvl2pPr marL="304792" indent="-304792">
              <a:lnSpc>
                <a:spcPts val="3067"/>
              </a:lnSpc>
              <a:spcBef>
                <a:spcPts val="0"/>
              </a:spcBef>
              <a:spcAft>
                <a:spcPts val="800"/>
              </a:spcAft>
              <a:buClr>
                <a:srgbClr val="00A199"/>
              </a:buClr>
              <a:buFont typeface="Calibri" panose="020F0502020204030204" pitchFamily="34" charset="0"/>
              <a:buChar char=" "/>
              <a:defRPr sz="2933" baseline="0">
                <a:solidFill>
                  <a:schemeClr val="bg1"/>
                </a:solidFill>
              </a:defRPr>
            </a:lvl2pPr>
            <a:lvl3pPr marL="304792" indent="-304792">
              <a:lnSpc>
                <a:spcPts val="2400"/>
              </a:lnSpc>
              <a:spcBef>
                <a:spcPts val="0"/>
              </a:spcBef>
              <a:spcAft>
                <a:spcPts val="800"/>
              </a:spcAft>
              <a:buClr>
                <a:srgbClr val="00A199"/>
              </a:buClr>
              <a:buFont typeface="Calibri" panose="020F0502020204030204" pitchFamily="34" charset="0"/>
              <a:buChar char=" "/>
              <a:defRPr sz="2267">
                <a:solidFill>
                  <a:schemeClr val="bg1"/>
                </a:solidFill>
              </a:defRPr>
            </a:lvl3pPr>
            <a:lvl4pPr marL="304792" indent="-304792">
              <a:buClr>
                <a:srgbClr val="00A199"/>
              </a:buClr>
              <a:buFont typeface="Calibri" panose="020F0502020204030204" pitchFamily="34" charset="0"/>
              <a:buChar char=" "/>
              <a:defRPr sz="2267">
                <a:solidFill>
                  <a:schemeClr val="bg1"/>
                </a:solidFill>
              </a:defRPr>
            </a:lvl4pPr>
            <a:lvl5pPr marL="304792" indent="-304792">
              <a:buClr>
                <a:srgbClr val="00A199"/>
              </a:buClr>
              <a:buFont typeface="Calibri" panose="020F0502020204030204" pitchFamily="34" charset="0"/>
              <a:buChar char=" "/>
              <a:defRPr sz="2267">
                <a:solidFill>
                  <a:schemeClr val="bg1"/>
                </a:solidFill>
              </a:defRPr>
            </a:lvl5pPr>
          </a:lstStyle>
          <a:p>
            <a:pPr lvl="0"/>
            <a:r>
              <a:rPr lang="en-US" dirty="0"/>
              <a:t>Section title</a:t>
            </a:r>
          </a:p>
          <a:p>
            <a:pPr lvl="1"/>
            <a:r>
              <a:rPr lang="en-US" dirty="0"/>
              <a:t>Extra text or content</a:t>
            </a:r>
          </a:p>
          <a:p>
            <a:pPr lvl="2"/>
            <a:r>
              <a:rPr lang="en-US" dirty="0"/>
              <a:t>Extra information</a:t>
            </a:r>
          </a:p>
        </p:txBody>
      </p:sp>
      <p:sp>
        <p:nvSpPr>
          <p:cNvPr id="5" name="Picture Placeholder 4"/>
          <p:cNvSpPr>
            <a:spLocks noGrp="1"/>
          </p:cNvSpPr>
          <p:nvPr>
            <p:ph type="pic" sz="quarter" idx="13" hasCustomPrompt="1"/>
          </p:nvPr>
        </p:nvSpPr>
        <p:spPr>
          <a:xfrm>
            <a:off x="9016203" y="490769"/>
            <a:ext cx="1975947" cy="1978124"/>
          </a:xfrm>
          <a:prstGeom prst="rect">
            <a:avLst/>
          </a:prstGeom>
        </p:spPr>
        <p:txBody>
          <a:bodyPr>
            <a:normAutofit/>
          </a:bodyPr>
          <a:lstStyle>
            <a:lvl1pPr marL="0" indent="0" algn="ctr">
              <a:buNone/>
              <a:defRPr sz="2667">
                <a:solidFill>
                  <a:srgbClr val="002060"/>
                </a:solidFill>
              </a:defRPr>
            </a:lvl1pPr>
          </a:lstStyle>
          <a:p>
            <a:r>
              <a:rPr lang="en-CA" dirty="0"/>
              <a:t>Insert icon</a:t>
            </a:r>
            <a:br>
              <a:rPr lang="en-CA" dirty="0"/>
            </a:br>
            <a:r>
              <a:rPr lang="en-CA" dirty="0"/>
              <a:t>if needed</a:t>
            </a:r>
          </a:p>
        </p:txBody>
      </p:sp>
    </p:spTree>
    <p:extLst>
      <p:ext uri="{BB962C8B-B14F-4D97-AF65-F5344CB8AC3E}">
        <p14:creationId xmlns:p14="http://schemas.microsoft.com/office/powerpoint/2010/main" val="2075828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8.pn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86781"/>
            <a:ext cx="10972800" cy="572144"/>
          </a:xfrm>
          <a:prstGeom prst="rect">
            <a:avLst/>
          </a:prstGeom>
        </p:spPr>
        <p:txBody>
          <a:bodyPr vert="horz" lIns="0" tIns="0" rIns="0" bIns="0" rtlCol="0" anchor="t" anchorCtr="0">
            <a:spAutoFit/>
          </a:bodyPr>
          <a:lstStyle/>
          <a:p>
            <a:r>
              <a:rPr lang="en-US" dirty="0"/>
              <a:t>Click to edit Master title style</a:t>
            </a:r>
            <a:endParaRPr lang="en-CA" dirty="0"/>
          </a:p>
        </p:txBody>
      </p:sp>
      <p:sp>
        <p:nvSpPr>
          <p:cNvPr id="6" name="Slide Number Placeholder 5"/>
          <p:cNvSpPr>
            <a:spLocks noGrp="1"/>
          </p:cNvSpPr>
          <p:nvPr>
            <p:ph type="sldNum" sz="quarter" idx="4"/>
          </p:nvPr>
        </p:nvSpPr>
        <p:spPr>
          <a:xfrm>
            <a:off x="4673600" y="6398749"/>
            <a:ext cx="2844800" cy="205184"/>
          </a:xfrm>
          <a:prstGeom prst="rect">
            <a:avLst/>
          </a:prstGeom>
        </p:spPr>
        <p:txBody>
          <a:bodyPr vert="horz" lIns="0" tIns="0" rIns="0" bIns="0" rtlCol="0" anchor="t" anchorCtr="0">
            <a:spAutoFit/>
          </a:bodyPr>
          <a:lstStyle>
            <a:lvl1pPr algn="ctr">
              <a:defRPr sz="1333">
                <a:solidFill>
                  <a:schemeClr val="tx1">
                    <a:tint val="75000"/>
                  </a:schemeClr>
                </a:solidFill>
              </a:defRPr>
            </a:lvl1pPr>
          </a:lstStyle>
          <a:p>
            <a:fld id="{705A8334-9369-44D4-A315-FEF68A97AEA3}" type="slidenum">
              <a:rPr lang="en-CA" smtClean="0"/>
              <a:pPr/>
              <a:t>‹#›</a:t>
            </a:fld>
            <a:endParaRPr lang="en-CA" dirty="0"/>
          </a:p>
        </p:txBody>
      </p:sp>
      <p:sp>
        <p:nvSpPr>
          <p:cNvPr id="10" name="Text Placeholder 9"/>
          <p:cNvSpPr>
            <a:spLocks noGrp="1"/>
          </p:cNvSpPr>
          <p:nvPr>
            <p:ph type="body" idx="1"/>
          </p:nvPr>
        </p:nvSpPr>
        <p:spPr>
          <a:xfrm>
            <a:off x="924124" y="1827299"/>
            <a:ext cx="10972800" cy="242117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14" name="Picture 1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289112" y="6393305"/>
            <a:ext cx="656227" cy="236395"/>
          </a:xfrm>
          <a:prstGeom prst="rect">
            <a:avLst/>
          </a:prstGeom>
        </p:spPr>
      </p:pic>
    </p:spTree>
    <p:extLst>
      <p:ext uri="{BB962C8B-B14F-4D97-AF65-F5344CB8AC3E}">
        <p14:creationId xmlns:p14="http://schemas.microsoft.com/office/powerpoint/2010/main" val="118766627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1219170" rtl="0" eaLnBrk="1" latinLnBrk="0" hangingPunct="1">
        <a:lnSpc>
          <a:spcPts val="4400"/>
        </a:lnSpc>
        <a:spcBef>
          <a:spcPct val="0"/>
        </a:spcBef>
        <a:buNone/>
        <a:defRPr sz="4000" kern="1200">
          <a:solidFill>
            <a:srgbClr val="365254"/>
          </a:solidFill>
          <a:latin typeface="+mj-lt"/>
          <a:ea typeface="+mj-ea"/>
          <a:cs typeface="+mj-cs"/>
        </a:defRPr>
      </a:lvl1pPr>
    </p:titleStyle>
    <p:bodyStyle>
      <a:lvl1pPr marL="241294" indent="-241294" algn="l" defTabSz="1219170" rtl="0" eaLnBrk="1" latinLnBrk="0" hangingPunct="1">
        <a:lnSpc>
          <a:spcPct val="100000"/>
        </a:lnSpc>
        <a:spcBef>
          <a:spcPts val="800"/>
        </a:spcBef>
        <a:spcAft>
          <a:spcPts val="800"/>
        </a:spcAft>
        <a:buFont typeface="Arial" panose="020B0604020202020204" pitchFamily="34" charset="0"/>
        <a:buChar char="•"/>
        <a:defRPr sz="2400" b="1" kern="1200">
          <a:solidFill>
            <a:srgbClr val="365254"/>
          </a:solidFill>
          <a:latin typeface="+mn-lt"/>
          <a:ea typeface="+mn-ea"/>
          <a:cs typeface="+mn-cs"/>
        </a:defRPr>
      </a:lvl1pPr>
      <a:lvl2pPr marL="482588" indent="-228594" algn="l" defTabSz="1219170" rtl="0" eaLnBrk="1" latinLnBrk="0" hangingPunct="1">
        <a:lnSpc>
          <a:spcPct val="100000"/>
        </a:lnSpc>
        <a:spcBef>
          <a:spcPts val="800"/>
        </a:spcBef>
        <a:spcAft>
          <a:spcPts val="800"/>
        </a:spcAft>
        <a:buFont typeface="Courier New" panose="02070309020205020404" pitchFamily="49" charset="0"/>
        <a:buChar char="-"/>
        <a:tabLst/>
        <a:defRPr sz="2000" kern="1200">
          <a:solidFill>
            <a:schemeClr val="tx1"/>
          </a:solidFill>
          <a:latin typeface="+mn-lt"/>
          <a:ea typeface="+mn-ea"/>
          <a:cs typeface="+mn-cs"/>
        </a:defRPr>
      </a:lvl2pPr>
      <a:lvl3pPr marL="482588" indent="-228594" algn="l" defTabSz="1219170" rtl="0" eaLnBrk="1" latinLnBrk="0" hangingPunct="1">
        <a:lnSpc>
          <a:spcPct val="100000"/>
        </a:lnSpc>
        <a:spcBef>
          <a:spcPts val="800"/>
        </a:spcBef>
        <a:spcAft>
          <a:spcPts val="800"/>
        </a:spcAft>
        <a:buFont typeface="Courier New" panose="02070309020205020404" pitchFamily="49" charset="0"/>
        <a:buChar char="-"/>
        <a:defRPr sz="2000" kern="1200">
          <a:solidFill>
            <a:schemeClr val="tx1"/>
          </a:solidFill>
          <a:latin typeface="+mn-lt"/>
          <a:ea typeface="+mn-ea"/>
          <a:cs typeface="+mn-cs"/>
        </a:defRPr>
      </a:lvl3pPr>
      <a:lvl4pPr marL="482588" indent="-228594" algn="l" defTabSz="1219170" rtl="0" eaLnBrk="1" latinLnBrk="0" hangingPunct="1">
        <a:lnSpc>
          <a:spcPct val="100000"/>
        </a:lnSpc>
        <a:spcBef>
          <a:spcPts val="800"/>
        </a:spcBef>
        <a:spcAft>
          <a:spcPts val="800"/>
        </a:spcAft>
        <a:buFont typeface="Courier New" panose="02070309020205020404" pitchFamily="49" charset="0"/>
        <a:buChar char="-"/>
        <a:defRPr sz="2000" kern="1200">
          <a:solidFill>
            <a:schemeClr val="tx1"/>
          </a:solidFill>
          <a:latin typeface="+mn-lt"/>
          <a:ea typeface="+mn-ea"/>
          <a:cs typeface="+mn-cs"/>
        </a:defRPr>
      </a:lvl4pPr>
      <a:lvl5pPr marL="482588" indent="-228594" algn="l" defTabSz="1219170" rtl="0" eaLnBrk="1" latinLnBrk="0" hangingPunct="1">
        <a:lnSpc>
          <a:spcPct val="100000"/>
        </a:lnSpc>
        <a:spcBef>
          <a:spcPts val="800"/>
        </a:spcBef>
        <a:spcAft>
          <a:spcPts val="800"/>
        </a:spcAft>
        <a:buFont typeface="Courier New" panose="02070309020205020404" pitchFamily="49" charset="0"/>
        <a:buChar char="-"/>
        <a:defRPr sz="2000"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6525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51851" y="3082578"/>
            <a:ext cx="5568619" cy="832216"/>
          </a:xfrm>
          <a:prstGeom prst="rect">
            <a:avLst/>
          </a:prstGeom>
        </p:spPr>
        <p:txBody>
          <a:bodyPr vert="horz" wrap="square" lIns="0" tIns="0" rIns="0" bIns="0" rtlCol="0" anchor="ctr" anchorCtr="0">
            <a:spAutoFit/>
          </a:bodyPr>
          <a:lstStyle/>
          <a:p>
            <a:pPr lvl="0"/>
            <a:r>
              <a:rPr lang="en-US" dirty="0"/>
              <a:t>Enter text here</a:t>
            </a:r>
            <a:endParaRPr lang="en-CA" dirty="0"/>
          </a:p>
        </p:txBody>
      </p:sp>
      <p:sp>
        <p:nvSpPr>
          <p:cNvPr id="6" name="Slide Number Placeholder 5"/>
          <p:cNvSpPr>
            <a:spLocks noGrp="1"/>
          </p:cNvSpPr>
          <p:nvPr>
            <p:ph type="sldNum" sz="quarter" idx="4"/>
          </p:nvPr>
        </p:nvSpPr>
        <p:spPr>
          <a:xfrm>
            <a:off x="4673600" y="6403997"/>
            <a:ext cx="2844800" cy="205184"/>
          </a:xfrm>
          <a:prstGeom prst="rect">
            <a:avLst/>
          </a:prstGeom>
        </p:spPr>
        <p:txBody>
          <a:bodyPr vert="horz" lIns="0" tIns="0" rIns="0" bIns="0" rtlCol="0" anchor="t" anchorCtr="0">
            <a:spAutoFit/>
          </a:bodyPr>
          <a:lstStyle>
            <a:lvl1pPr algn="ctr">
              <a:defRPr sz="1333">
                <a:solidFill>
                  <a:schemeClr val="bg1"/>
                </a:solidFill>
              </a:defRPr>
            </a:lvl1pPr>
          </a:lstStyle>
          <a:p>
            <a:fld id="{279503C6-47A0-441A-A0D7-B47DE3895979}" type="slidenum">
              <a:rPr lang="en-CA" smtClean="0"/>
              <a:pPr/>
              <a:t>‹#›</a:t>
            </a:fld>
            <a:endParaRPr lang="en-CA" dirty="0"/>
          </a:p>
        </p:txBody>
      </p:sp>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293065" y="6393305"/>
            <a:ext cx="648320" cy="236395"/>
          </a:xfrm>
          <a:prstGeom prst="rect">
            <a:avLst/>
          </a:prstGeom>
        </p:spPr>
      </p:pic>
    </p:spTree>
    <p:extLst>
      <p:ext uri="{BB962C8B-B14F-4D97-AF65-F5344CB8AC3E}">
        <p14:creationId xmlns:p14="http://schemas.microsoft.com/office/powerpoint/2010/main" val="89378801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114297" indent="0" algn="l" defTabSz="1219170" rtl="0" eaLnBrk="1" latinLnBrk="0" hangingPunct="1">
        <a:lnSpc>
          <a:spcPts val="6400"/>
        </a:lnSpc>
        <a:spcBef>
          <a:spcPts val="800"/>
        </a:spcBef>
        <a:spcAft>
          <a:spcPts val="2400"/>
        </a:spcAft>
        <a:buFont typeface="Calibri" panose="020F0502020204030204" pitchFamily="34" charset="0"/>
        <a:buChar char=" "/>
        <a:defRPr sz="6400" kern="1200">
          <a:solidFill>
            <a:schemeClr val="bg1"/>
          </a:solidFill>
          <a:latin typeface="+mn-lt"/>
          <a:ea typeface="+mn-ea"/>
          <a:cs typeface="+mn-cs"/>
        </a:defRPr>
      </a:lvl1pPr>
      <a:lvl2pPr marL="0" indent="0" algn="l" defTabSz="1219170" rtl="0" eaLnBrk="1" latinLnBrk="0" hangingPunct="1">
        <a:spcBef>
          <a:spcPct val="20000"/>
        </a:spcBef>
        <a:buFont typeface="Courier New" panose="02070309020205020404" pitchFamily="49" charset="0"/>
        <a:buChar char=" "/>
        <a:tabLst/>
        <a:defRPr sz="4533" kern="1200">
          <a:solidFill>
            <a:schemeClr val="tx1"/>
          </a:solidFill>
          <a:latin typeface="+mn-lt"/>
          <a:ea typeface="+mn-ea"/>
          <a:cs typeface="+mn-cs"/>
        </a:defRPr>
      </a:lvl2pPr>
      <a:lvl3pPr marL="355591" indent="0"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355591" indent="0"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355591" indent="0"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hyperlink" Target="https://www.cihi.ca/sites/default/files/document/shp-companion-report-fr.pdf" TargetMode="External"/><Relationship Id="rId3" Type="http://schemas.openxmlformats.org/officeDocument/2006/relationships/tags" Target="../tags/tag62.xml"/><Relationship Id="rId7" Type="http://schemas.openxmlformats.org/officeDocument/2006/relationships/hyperlink" Target="https://votresystemedesante.icis.ca/hsp/inbrief?lang=fr#!/indicateurs/080/hospital-stays-for-harm-caused-by-substance-use/;mapC1;mapLevel2;/" TargetMode="Externa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34.png"/><Relationship Id="rId5" Type="http://schemas.openxmlformats.org/officeDocument/2006/relationships/notesSlide" Target="../notesSlides/notesSlide10.xml"/><Relationship Id="rId10" Type="http://schemas.openxmlformats.org/officeDocument/2006/relationships/image" Target="../media/image33.svg"/><Relationship Id="rId4" Type="http://schemas.openxmlformats.org/officeDocument/2006/relationships/slideLayout" Target="../slideLayouts/slideLayout3.xml"/><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hyperlink" Target="https://votresystemedesante.icis.ca/hsp/inbrief?lang=fr#!/indicateurs/080/hospital-stays-for-harm-caused-by-substance-use/;mapC1;mapLevel2;/" TargetMode="External"/><Relationship Id="rId3" Type="http://schemas.openxmlformats.org/officeDocument/2006/relationships/tags" Target="../tags/tag65.xml"/><Relationship Id="rId7" Type="http://schemas.openxmlformats.org/officeDocument/2006/relationships/image" Target="../media/image36.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35.png"/><Relationship Id="rId5" Type="http://schemas.openxmlformats.org/officeDocument/2006/relationships/notesSlide" Target="../notesSlides/notesSlide11.xml"/><Relationship Id="rId10" Type="http://schemas.openxmlformats.org/officeDocument/2006/relationships/image" Target="../media/image33.svg"/><Relationship Id="rId4" Type="http://schemas.openxmlformats.org/officeDocument/2006/relationships/slideLayout" Target="../slideLayouts/slideLayout3.xml"/><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hyperlink" Target="https://www.cihi.ca/sites/default/files/document/yhs-accessing-indicator-results-fr.pdf" TargetMode="External"/><Relationship Id="rId5" Type="http://schemas.openxmlformats.org/officeDocument/2006/relationships/notesSlide" Target="../notesSlides/notesSlide12.xml"/><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notesSlide" Target="../notesSlides/notesSlide13.xml"/><Relationship Id="rId4"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72.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4.xml"/><Relationship Id="rId13" Type="http://schemas.openxmlformats.org/officeDocument/2006/relationships/image" Target="../media/image41.svg"/><Relationship Id="rId3" Type="http://schemas.openxmlformats.org/officeDocument/2006/relationships/tags" Target="../tags/tag75.xml"/><Relationship Id="rId7" Type="http://schemas.openxmlformats.org/officeDocument/2006/relationships/slideLayout" Target="../slideLayouts/slideLayout2.xml"/><Relationship Id="rId12" Type="http://schemas.openxmlformats.org/officeDocument/2006/relationships/image" Target="../media/image40.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9.png"/><Relationship Id="rId5" Type="http://schemas.openxmlformats.org/officeDocument/2006/relationships/tags" Target="../tags/tag77.xml"/><Relationship Id="rId10" Type="http://schemas.openxmlformats.org/officeDocument/2006/relationships/image" Target="../media/image38.png"/><Relationship Id="rId4" Type="http://schemas.openxmlformats.org/officeDocument/2006/relationships/tags" Target="../tags/tag76.xml"/><Relationship Id="rId9"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13" Type="http://schemas.openxmlformats.org/officeDocument/2006/relationships/image" Target="../media/image46.svg"/><Relationship Id="rId3" Type="http://schemas.openxmlformats.org/officeDocument/2006/relationships/tags" Target="../tags/tag81.xml"/><Relationship Id="rId7" Type="http://schemas.openxmlformats.org/officeDocument/2006/relationships/slideLayout" Target="../slideLayouts/slideLayout2.xml"/><Relationship Id="rId12" Type="http://schemas.openxmlformats.org/officeDocument/2006/relationships/image" Target="../media/image45.png"/><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image" Target="../media/image44.png"/><Relationship Id="rId5" Type="http://schemas.openxmlformats.org/officeDocument/2006/relationships/tags" Target="../tags/tag83.xml"/><Relationship Id="rId10" Type="http://schemas.openxmlformats.org/officeDocument/2006/relationships/image" Target="../media/image43.png"/><Relationship Id="rId4" Type="http://schemas.openxmlformats.org/officeDocument/2006/relationships/tags" Target="../tags/tag82.xml"/><Relationship Id="rId9"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87.xml"/><Relationship Id="rId7" Type="http://schemas.openxmlformats.org/officeDocument/2006/relationships/notesSlide" Target="../notesSlides/notesSlide16.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2.xml"/><Relationship Id="rId5" Type="http://schemas.openxmlformats.org/officeDocument/2006/relationships/tags" Target="../tags/tag89.xml"/><Relationship Id="rId10" Type="http://schemas.openxmlformats.org/officeDocument/2006/relationships/image" Target="../media/image49.svg"/><Relationship Id="rId4" Type="http://schemas.openxmlformats.org/officeDocument/2006/relationships/tags" Target="../tags/tag88.xml"/><Relationship Id="rId9"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7.xml"/><Relationship Id="rId13" Type="http://schemas.openxmlformats.org/officeDocument/2006/relationships/image" Target="../media/image54.svg"/><Relationship Id="rId3" Type="http://schemas.openxmlformats.org/officeDocument/2006/relationships/tags" Target="../tags/tag92.xml"/><Relationship Id="rId7" Type="http://schemas.openxmlformats.org/officeDocument/2006/relationships/slideLayout" Target="../slideLayouts/slideLayout2.xml"/><Relationship Id="rId12" Type="http://schemas.openxmlformats.org/officeDocument/2006/relationships/image" Target="../media/image53.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52.png"/><Relationship Id="rId5" Type="http://schemas.openxmlformats.org/officeDocument/2006/relationships/tags" Target="../tags/tag94.xml"/><Relationship Id="rId10" Type="http://schemas.openxmlformats.org/officeDocument/2006/relationships/image" Target="../media/image51.png"/><Relationship Id="rId4" Type="http://schemas.openxmlformats.org/officeDocument/2006/relationships/tags" Target="../tags/tag93.xml"/><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8.xml"/><Relationship Id="rId13" Type="http://schemas.openxmlformats.org/officeDocument/2006/relationships/image" Target="../media/image33.svg"/><Relationship Id="rId3" Type="http://schemas.openxmlformats.org/officeDocument/2006/relationships/tags" Target="../tags/tag98.xml"/><Relationship Id="rId7" Type="http://schemas.openxmlformats.org/officeDocument/2006/relationships/slideLayout" Target="../slideLayouts/slideLayout2.xml"/><Relationship Id="rId12" Type="http://schemas.openxmlformats.org/officeDocument/2006/relationships/image" Target="../media/image32.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image" Target="../media/image31.png"/><Relationship Id="rId5" Type="http://schemas.openxmlformats.org/officeDocument/2006/relationships/tags" Target="../tags/tag100.xml"/><Relationship Id="rId10" Type="http://schemas.openxmlformats.org/officeDocument/2006/relationships/image" Target="../media/image30.png"/><Relationship Id="rId4" Type="http://schemas.openxmlformats.org/officeDocument/2006/relationships/tags" Target="../tags/tag99.xml"/><Relationship Id="rId9"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7.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2.xml"/><Relationship Id="rId5" Type="http://schemas.openxmlformats.org/officeDocument/2006/relationships/slideLayout" Target="../slideLayouts/slideLayout3.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19.xml"/><Relationship Id="rId13" Type="http://schemas.openxmlformats.org/officeDocument/2006/relationships/image" Target="../media/image59.svg"/><Relationship Id="rId3" Type="http://schemas.openxmlformats.org/officeDocument/2006/relationships/tags" Target="../tags/tag104.xml"/><Relationship Id="rId7" Type="http://schemas.openxmlformats.org/officeDocument/2006/relationships/slideLayout" Target="../slideLayouts/slideLayout6.xml"/><Relationship Id="rId12" Type="http://schemas.openxmlformats.org/officeDocument/2006/relationships/image" Target="../media/image58.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media/image57.png"/><Relationship Id="rId5" Type="http://schemas.openxmlformats.org/officeDocument/2006/relationships/tags" Target="../tags/tag106.xml"/><Relationship Id="rId10" Type="http://schemas.openxmlformats.org/officeDocument/2006/relationships/image" Target="../media/image56.png"/><Relationship Id="rId4" Type="http://schemas.openxmlformats.org/officeDocument/2006/relationships/tags" Target="../tags/tag105.xml"/><Relationship Id="rId9" Type="http://schemas.openxmlformats.org/officeDocument/2006/relationships/image" Target="../media/image5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08.xml"/></Relationships>
</file>

<file path=ppt/slides/_rels/slide22.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tags" Target="../tags/tag111.xml"/><Relationship Id="rId7" Type="http://schemas.openxmlformats.org/officeDocument/2006/relationships/notesSlide" Target="../notesSlides/notesSlide20.xml"/><Relationship Id="rId12" Type="http://schemas.openxmlformats.org/officeDocument/2006/relationships/image" Target="../media/image64.sv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slideLayout" Target="../slideLayouts/slideLayout6.xml"/><Relationship Id="rId11" Type="http://schemas.openxmlformats.org/officeDocument/2006/relationships/image" Target="../media/image63.png"/><Relationship Id="rId5" Type="http://schemas.openxmlformats.org/officeDocument/2006/relationships/tags" Target="../tags/tag113.xml"/><Relationship Id="rId10" Type="http://schemas.openxmlformats.org/officeDocument/2006/relationships/image" Target="../media/image62.png"/><Relationship Id="rId4" Type="http://schemas.openxmlformats.org/officeDocument/2006/relationships/tags" Target="../tags/tag112.xml"/><Relationship Id="rId9" Type="http://schemas.openxmlformats.org/officeDocument/2006/relationships/image" Target="../media/image61.png"/></Relationships>
</file>

<file path=ppt/slides/_rels/slide2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tags" Target="../tags/tag116.xml"/><Relationship Id="rId7" Type="http://schemas.openxmlformats.org/officeDocument/2006/relationships/notesSlide" Target="../notesSlides/notesSlide21.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6.xml"/><Relationship Id="rId5" Type="http://schemas.openxmlformats.org/officeDocument/2006/relationships/tags" Target="../tags/tag118.xml"/><Relationship Id="rId10" Type="http://schemas.openxmlformats.org/officeDocument/2006/relationships/image" Target="../media/image67.svg"/><Relationship Id="rId4" Type="http://schemas.openxmlformats.org/officeDocument/2006/relationships/tags" Target="../tags/tag117.xml"/><Relationship Id="rId9" Type="http://schemas.openxmlformats.org/officeDocument/2006/relationships/image" Target="../media/image66.png"/></Relationships>
</file>

<file path=ppt/slides/_rels/slide24.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tags" Target="../tags/tag121.xml"/><Relationship Id="rId7" Type="http://schemas.openxmlformats.org/officeDocument/2006/relationships/image" Target="../media/image68.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notesSlide" Target="../notesSlides/notesSlide22.xml"/><Relationship Id="rId5" Type="http://schemas.openxmlformats.org/officeDocument/2006/relationships/slideLayout" Target="../slideLayouts/slideLayout6.xml"/><Relationship Id="rId4" Type="http://schemas.openxmlformats.org/officeDocument/2006/relationships/tags" Target="../tags/tag122.xml"/><Relationship Id="rId9" Type="http://schemas.openxmlformats.org/officeDocument/2006/relationships/image" Target="../media/image70.svg"/></Relationships>
</file>

<file path=ppt/slides/_rels/slide25.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tags" Target="../tags/tag125.xml"/><Relationship Id="rId7" Type="http://schemas.openxmlformats.org/officeDocument/2006/relationships/image" Target="../media/image71.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notesSlide" Target="../notesSlides/notesSlide23.xml"/><Relationship Id="rId11" Type="http://schemas.openxmlformats.org/officeDocument/2006/relationships/image" Target="../media/image75.svg"/><Relationship Id="rId5" Type="http://schemas.openxmlformats.org/officeDocument/2006/relationships/slideLayout" Target="../slideLayouts/slideLayout6.xml"/><Relationship Id="rId10" Type="http://schemas.openxmlformats.org/officeDocument/2006/relationships/image" Target="../media/image74.png"/><Relationship Id="rId4" Type="http://schemas.openxmlformats.org/officeDocument/2006/relationships/tags" Target="../tags/tag126.xml"/><Relationship Id="rId9" Type="http://schemas.openxmlformats.org/officeDocument/2006/relationships/image" Target="../media/image73.png"/></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4.xml"/><Relationship Id="rId13" Type="http://schemas.openxmlformats.org/officeDocument/2006/relationships/image" Target="../media/image80.svg"/><Relationship Id="rId3" Type="http://schemas.openxmlformats.org/officeDocument/2006/relationships/tags" Target="../tags/tag129.xml"/><Relationship Id="rId7" Type="http://schemas.openxmlformats.org/officeDocument/2006/relationships/slideLayout" Target="../slideLayouts/slideLayout6.xml"/><Relationship Id="rId12" Type="http://schemas.openxmlformats.org/officeDocument/2006/relationships/image" Target="../media/image79.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image" Target="../media/image78.png"/><Relationship Id="rId5" Type="http://schemas.openxmlformats.org/officeDocument/2006/relationships/tags" Target="../tags/tag131.xml"/><Relationship Id="rId10" Type="http://schemas.openxmlformats.org/officeDocument/2006/relationships/image" Target="../media/image77.png"/><Relationship Id="rId4" Type="http://schemas.openxmlformats.org/officeDocument/2006/relationships/tags" Target="../tags/tag130.xml"/><Relationship Id="rId9" Type="http://schemas.openxmlformats.org/officeDocument/2006/relationships/image" Target="../media/image76.png"/></Relationships>
</file>

<file path=ppt/slides/_rels/slide27.xml.rels><?xml version="1.0" encoding="UTF-8" standalone="yes"?>
<Relationships xmlns="http://schemas.openxmlformats.org/package/2006/relationships"><Relationship Id="rId8" Type="http://schemas.openxmlformats.org/officeDocument/2006/relationships/notesSlide" Target="../notesSlides/notesSlide25.xml"/><Relationship Id="rId13" Type="http://schemas.openxmlformats.org/officeDocument/2006/relationships/image" Target="../media/image85.svg"/><Relationship Id="rId3" Type="http://schemas.openxmlformats.org/officeDocument/2006/relationships/tags" Target="../tags/tag135.xml"/><Relationship Id="rId7" Type="http://schemas.openxmlformats.org/officeDocument/2006/relationships/slideLayout" Target="../slideLayouts/slideLayout6.xml"/><Relationship Id="rId12" Type="http://schemas.openxmlformats.org/officeDocument/2006/relationships/image" Target="../media/image84.pn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tags" Target="../tags/tag138.xml"/><Relationship Id="rId11" Type="http://schemas.openxmlformats.org/officeDocument/2006/relationships/image" Target="../media/image83.png"/><Relationship Id="rId5" Type="http://schemas.openxmlformats.org/officeDocument/2006/relationships/tags" Target="../tags/tag137.xml"/><Relationship Id="rId10" Type="http://schemas.openxmlformats.org/officeDocument/2006/relationships/image" Target="../media/image82.png"/><Relationship Id="rId4" Type="http://schemas.openxmlformats.org/officeDocument/2006/relationships/tags" Target="../tags/tag136.xml"/><Relationship Id="rId9" Type="http://schemas.openxmlformats.org/officeDocument/2006/relationships/image" Target="../media/image81.png"/></Relationships>
</file>

<file path=ppt/slides/_rels/slide28.xml.rels><?xml version="1.0" encoding="UTF-8" standalone="yes"?>
<Relationships xmlns="http://schemas.openxmlformats.org/package/2006/relationships"><Relationship Id="rId8" Type="http://schemas.openxmlformats.org/officeDocument/2006/relationships/hyperlink" Target="https://www.cihi.ca/fr/mesure-de-lacces-aux-services-prioritaires" TargetMode="External"/><Relationship Id="rId13" Type="http://schemas.openxmlformats.org/officeDocument/2006/relationships/image" Target="../media/image86.jpeg"/><Relationship Id="rId3" Type="http://schemas.openxmlformats.org/officeDocument/2006/relationships/tags" Target="../tags/tag141.xml"/><Relationship Id="rId7" Type="http://schemas.openxmlformats.org/officeDocument/2006/relationships/hyperlink" Target="https://www.cihi.ca/fr/priorites-partagees-en-sante" TargetMode="External"/><Relationship Id="rId12" Type="http://schemas.openxmlformats.org/officeDocument/2006/relationships/hyperlink" Target="https://www.cihi.ca/fr" TargetMode="Externa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notesSlide" Target="../notesSlides/notesSlide26.xml"/><Relationship Id="rId11" Type="http://schemas.openxmlformats.org/officeDocument/2006/relationships/hyperlink" Target="mailto:prioritespartageesensante@icis.ca" TargetMode="External"/><Relationship Id="rId5" Type="http://schemas.openxmlformats.org/officeDocument/2006/relationships/slideLayout" Target="../slideLayouts/slideLayout7.xml"/><Relationship Id="rId10" Type="http://schemas.openxmlformats.org/officeDocument/2006/relationships/hyperlink" Target="mailto:sharedhealthpriorities@cihi.ca" TargetMode="External"/><Relationship Id="rId4" Type="http://schemas.openxmlformats.org/officeDocument/2006/relationships/tags" Target="../tags/tag142.xml"/><Relationship Id="rId9" Type="http://schemas.openxmlformats.org/officeDocument/2006/relationships/hyperlink" Target="https://votresystemedesante.icis.ca/hsp/inbrief?lang=f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8.pn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image" Target="../media/image20.png"/><Relationship Id="rId3" Type="http://schemas.openxmlformats.org/officeDocument/2006/relationships/tags" Target="../tags/tag14.xml"/><Relationship Id="rId7" Type="http://schemas.openxmlformats.org/officeDocument/2006/relationships/tags" Target="../tags/tag18.xml"/><Relationship Id="rId12" Type="http://schemas.openxmlformats.org/officeDocument/2006/relationships/image" Target="../media/image19.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11" Type="http://schemas.openxmlformats.org/officeDocument/2006/relationships/notesSlide" Target="../notesSlides/notesSlide4.xml"/><Relationship Id="rId5" Type="http://schemas.openxmlformats.org/officeDocument/2006/relationships/tags" Target="../tags/tag16.xml"/><Relationship Id="rId10" Type="http://schemas.openxmlformats.org/officeDocument/2006/relationships/slideLayout" Target="../slideLayouts/slideLayout2.xml"/><Relationship Id="rId4" Type="http://schemas.openxmlformats.org/officeDocument/2006/relationships/tags" Target="../tags/tag15.xml"/><Relationship Id="rId9" Type="http://schemas.openxmlformats.org/officeDocument/2006/relationships/tags" Target="../tags/tag20.xml"/><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23.xml"/><Relationship Id="rId7" Type="http://schemas.openxmlformats.org/officeDocument/2006/relationships/slideLayout" Target="../slideLayouts/slideLayout5.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1.png"/><Relationship Id="rId5" Type="http://schemas.openxmlformats.org/officeDocument/2006/relationships/tags" Target="../tags/tag31.xml"/><Relationship Id="rId10" Type="http://schemas.openxmlformats.org/officeDocument/2006/relationships/image" Target="../media/image20.png"/><Relationship Id="rId4" Type="http://schemas.openxmlformats.org/officeDocument/2006/relationships/tags" Target="../tags/tag30.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image" Target="../media/image22.png"/><Relationship Id="rId3" Type="http://schemas.openxmlformats.org/officeDocument/2006/relationships/tags" Target="../tags/tag36.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notesSlide" Target="../notesSlides/notesSlide7.xml"/><Relationship Id="rId2" Type="http://schemas.openxmlformats.org/officeDocument/2006/relationships/tags" Target="../tags/tag35.xml"/><Relationship Id="rId16"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5" Type="http://schemas.openxmlformats.org/officeDocument/2006/relationships/tags" Target="../tags/tag38.xml"/><Relationship Id="rId15" Type="http://schemas.openxmlformats.org/officeDocument/2006/relationships/tags" Target="../tags/tag48.xml"/><Relationship Id="rId10" Type="http://schemas.openxmlformats.org/officeDocument/2006/relationships/tags" Target="../tags/tag43.xml"/><Relationship Id="rId19" Type="http://schemas.openxmlformats.org/officeDocument/2006/relationships/image" Target="../media/image23.png"/><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s>
</file>

<file path=ppt/slides/_rels/slide8.xml.rels><?xml version="1.0" encoding="UTF-8" standalone="yes"?>
<Relationships xmlns="http://schemas.openxmlformats.org/package/2006/relationships"><Relationship Id="rId8" Type="http://schemas.openxmlformats.org/officeDocument/2006/relationships/hyperlink" Target="https://votresystemedesante.icis.ca/hsp/inbrief?lang=fr" TargetMode="External"/><Relationship Id="rId13" Type="http://schemas.openxmlformats.org/officeDocument/2006/relationships/image" Target="../media/image26.jpeg"/><Relationship Id="rId3" Type="http://schemas.openxmlformats.org/officeDocument/2006/relationships/tags" Target="../tags/tag51.xml"/><Relationship Id="rId7" Type="http://schemas.openxmlformats.org/officeDocument/2006/relationships/notesSlide" Target="../notesSlides/notesSlide8.xml"/><Relationship Id="rId12" Type="http://schemas.openxmlformats.org/officeDocument/2006/relationships/image" Target="../media/image25.jpeg"/><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Layout" Target="../slideLayouts/slideLayout5.xml"/><Relationship Id="rId11" Type="http://schemas.openxmlformats.org/officeDocument/2006/relationships/image" Target="../media/image24.png"/><Relationship Id="rId5" Type="http://schemas.openxmlformats.org/officeDocument/2006/relationships/tags" Target="../tags/tag53.xml"/><Relationship Id="rId15" Type="http://schemas.openxmlformats.org/officeDocument/2006/relationships/image" Target="../media/image28.jpeg"/><Relationship Id="rId10" Type="http://schemas.openxmlformats.org/officeDocument/2006/relationships/hyperlink" Target="https://www.cihi.ca/fr/priorites-partagees-en-sante" TargetMode="External"/><Relationship Id="rId4" Type="http://schemas.openxmlformats.org/officeDocument/2006/relationships/tags" Target="../tags/tag52.xml"/><Relationship Id="rId9" Type="http://schemas.openxmlformats.org/officeDocument/2006/relationships/hyperlink" Target="https://www.cihi.ca/fr/acceder-aux-donnees-et-aux-rapports/indicateurs" TargetMode="External"/><Relationship Id="rId1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13" Type="http://schemas.openxmlformats.org/officeDocument/2006/relationships/image" Target="../media/image33.svg"/><Relationship Id="rId3" Type="http://schemas.openxmlformats.org/officeDocument/2006/relationships/tags" Target="../tags/tag56.xml"/><Relationship Id="rId7" Type="http://schemas.openxmlformats.org/officeDocument/2006/relationships/slideLayout" Target="../slideLayouts/slideLayout2.xml"/><Relationship Id="rId12" Type="http://schemas.openxmlformats.org/officeDocument/2006/relationships/image" Target="../media/image32.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11" Type="http://schemas.openxmlformats.org/officeDocument/2006/relationships/image" Target="../media/image31.png"/><Relationship Id="rId5" Type="http://schemas.openxmlformats.org/officeDocument/2006/relationships/tags" Target="../tags/tag58.xml"/><Relationship Id="rId10" Type="http://schemas.openxmlformats.org/officeDocument/2006/relationships/image" Target="../media/image30.png"/><Relationship Id="rId4" Type="http://schemas.openxmlformats.org/officeDocument/2006/relationships/tags" Target="../tags/tag57.xml"/><Relationship Id="rId9"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22188" y="986655"/>
            <a:ext cx="8443316" cy="2802114"/>
          </a:xfrm>
        </p:spPr>
        <p:txBody>
          <a:bodyPr/>
          <a:lstStyle/>
          <a:p>
            <a:pPr>
              <a:lnSpc>
                <a:spcPts val="4400"/>
              </a:lnSpc>
            </a:pPr>
            <a:r>
              <a:rPr lang="fr-CA" sz="4000" dirty="0"/>
              <a:t>Priorités partagées en santé :</a:t>
            </a:r>
            <a:br>
              <a:rPr lang="fr-CA" sz="4000" dirty="0"/>
            </a:br>
            <a:r>
              <a:rPr lang="fr-CA" sz="3600" b="0" dirty="0"/>
              <a:t>mesurer l’accès aux services liés à la santé </a:t>
            </a:r>
            <a:br>
              <a:rPr lang="fr-CA" sz="3600" b="0" dirty="0"/>
            </a:br>
            <a:r>
              <a:rPr lang="fr-CA" sz="3600" b="0" dirty="0"/>
              <a:t>mentale et à l’utilisation de substances, </a:t>
            </a:r>
            <a:br>
              <a:rPr lang="fr-CA" sz="3600" b="0" dirty="0"/>
            </a:br>
            <a:r>
              <a:rPr lang="fr-CA" sz="3600" b="0" dirty="0"/>
              <a:t>ainsi qu’aux services à domicile et aux </a:t>
            </a:r>
            <a:br>
              <a:rPr lang="fr-CA" sz="3600" b="0" dirty="0"/>
            </a:br>
            <a:r>
              <a:rPr lang="fr-CA" sz="3600" b="0" dirty="0"/>
              <a:t>soins communautaires</a:t>
            </a:r>
            <a:endParaRPr lang="en-CA" sz="4000" b="0" dirty="0"/>
          </a:p>
        </p:txBody>
      </p:sp>
      <p:sp>
        <p:nvSpPr>
          <p:cNvPr id="5" name="Text Placeholder 5">
            <a:extLst>
              <a:ext uri="{FF2B5EF4-FFF2-40B4-BE49-F238E27FC236}">
                <a16:creationId xmlns:a16="http://schemas.microsoft.com/office/drawing/2014/main" id="{1DD8E3D4-B3EB-4B57-9837-9D36CD623A5D}"/>
              </a:ext>
            </a:extLst>
          </p:cNvPr>
          <p:cNvSpPr>
            <a:spLocks noGrp="1"/>
          </p:cNvSpPr>
          <p:nvPr>
            <p:ph type="body" sz="quarter" idx="14"/>
            <p:custDataLst>
              <p:tags r:id="rId2"/>
            </p:custDataLst>
          </p:nvPr>
        </p:nvSpPr>
        <p:spPr>
          <a:xfrm>
            <a:off x="1722187" y="3987800"/>
            <a:ext cx="8443316" cy="368562"/>
          </a:xfrm>
        </p:spPr>
        <p:txBody>
          <a:bodyPr/>
          <a:lstStyle/>
          <a:p>
            <a:r>
              <a:rPr lang="fr-CA" dirty="0"/>
              <a:t>Aperçu et mise à jour</a:t>
            </a:r>
          </a:p>
        </p:txBody>
      </p:sp>
      <p:sp>
        <p:nvSpPr>
          <p:cNvPr id="6" name="TextBox 5">
            <a:extLst>
              <a:ext uri="{FF2B5EF4-FFF2-40B4-BE49-F238E27FC236}">
                <a16:creationId xmlns:a16="http://schemas.microsoft.com/office/drawing/2014/main" id="{619D6F19-2C6F-06CE-A87E-9FC11147B8D5}"/>
              </a:ext>
            </a:extLst>
          </p:cNvPr>
          <p:cNvSpPr txBox="1"/>
          <p:nvPr/>
        </p:nvSpPr>
        <p:spPr>
          <a:xfrm>
            <a:off x="1720149" y="4650040"/>
            <a:ext cx="8448939" cy="492443"/>
          </a:xfrm>
          <a:prstGeom prst="rect">
            <a:avLst/>
          </a:prstGeom>
          <a:solidFill>
            <a:schemeClr val="bg1"/>
          </a:solidFill>
        </p:spPr>
        <p:txBody>
          <a:bodyPr wrap="square" lIns="0" tIns="0" rIns="0" bIns="0" rtlCol="0" anchor="b" anchorCtr="0">
            <a:spAutoFit/>
          </a:bodyPr>
          <a:lstStyle/>
          <a:p>
            <a:r>
              <a:rPr lang="fr-FR" sz="3200" dirty="0">
                <a:solidFill>
                  <a:srgbClr val="ED7024"/>
                </a:solidFill>
              </a:rPr>
              <a:t>Institut canadien d’information sur la santé</a:t>
            </a:r>
            <a:endParaRPr lang="en-CA" sz="3200" dirty="0">
              <a:solidFill>
                <a:srgbClr val="ED7024"/>
              </a:solidFill>
            </a:endParaRPr>
          </a:p>
        </p:txBody>
      </p:sp>
      <p:sp>
        <p:nvSpPr>
          <p:cNvPr id="3" name="Content Placeholder 2"/>
          <p:cNvSpPr>
            <a:spLocks noGrp="1"/>
          </p:cNvSpPr>
          <p:nvPr>
            <p:ph sz="quarter" idx="17"/>
            <p:custDataLst>
              <p:tags r:id="rId3"/>
            </p:custDataLst>
          </p:nvPr>
        </p:nvSpPr>
        <p:spPr>
          <a:xfrm>
            <a:off x="362384" y="6350790"/>
            <a:ext cx="2514166" cy="369332"/>
          </a:xfrm>
        </p:spPr>
        <p:txBody>
          <a:bodyPr/>
          <a:lstStyle/>
          <a:p>
            <a:r>
              <a:rPr lang="fr-CA" dirty="0"/>
              <a:t>Novembre 2023</a:t>
            </a:r>
          </a:p>
        </p:txBody>
      </p:sp>
      <p:sp>
        <p:nvSpPr>
          <p:cNvPr id="4" name="Content Placeholder 3"/>
          <p:cNvSpPr>
            <a:spLocks noGrp="1"/>
          </p:cNvSpPr>
          <p:nvPr>
            <p:ph sz="quarter" idx="11"/>
            <p:custDataLst>
              <p:tags r:id="rId4"/>
            </p:custDataLst>
          </p:nvPr>
        </p:nvSpPr>
        <p:spPr>
          <a:xfrm>
            <a:off x="2743200" y="6338089"/>
            <a:ext cx="4330700" cy="369332"/>
          </a:xfrm>
        </p:spPr>
        <p:txBody>
          <a:bodyPr/>
          <a:lstStyle/>
          <a:p>
            <a:r>
              <a:rPr lang="fr-CA" dirty="0"/>
              <a:t>prioritespartageesensante@icis.ca</a:t>
            </a:r>
          </a:p>
        </p:txBody>
      </p:sp>
    </p:spTree>
    <p:extLst>
      <p:ext uri="{BB962C8B-B14F-4D97-AF65-F5344CB8AC3E}">
        <p14:creationId xmlns:p14="http://schemas.microsoft.com/office/powerpoint/2010/main" val="3016202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83345CA8-E721-C0FC-F12D-A9909757CFAF}"/>
              </a:ext>
            </a:extLst>
          </p:cNvPr>
          <p:cNvSpPr>
            <a:spLocks noGrp="1"/>
          </p:cNvSpPr>
          <p:nvPr>
            <p:ph type="title"/>
            <p:custDataLst>
              <p:tags r:id="rId1"/>
            </p:custDataLst>
          </p:nvPr>
        </p:nvSpPr>
        <p:spPr>
          <a:xfrm>
            <a:off x="590325" y="484499"/>
            <a:ext cx="9798275" cy="1231106"/>
          </a:xfrm>
        </p:spPr>
        <p:txBody>
          <a:bodyPr/>
          <a:lstStyle/>
          <a:p>
            <a:pPr>
              <a:lnSpc>
                <a:spcPct val="100000"/>
              </a:lnSpc>
            </a:pPr>
            <a:r>
              <a:rPr lang="fr-FR" dirty="0"/>
              <a:t>Exemple de rapport sur les indicateurs (suite)</a:t>
            </a:r>
            <a:br>
              <a:rPr lang="en-US" dirty="0"/>
            </a:br>
            <a:r>
              <a:rPr lang="fr-CA" sz="2000" dirty="0"/>
              <a:t>Séjours à l’hôpital en raison de méfaits causés par l’utilisation de substances, </a:t>
            </a:r>
            <a:br>
              <a:rPr lang="fr-CA" sz="2000" dirty="0"/>
            </a:br>
            <a:r>
              <a:rPr lang="fr-CA" sz="2000" dirty="0"/>
              <a:t>par 100 000 habitants, 2022-2023 — résultats de l’indicateur</a:t>
            </a:r>
            <a:endParaRPr lang="en-US" sz="2400" dirty="0"/>
          </a:p>
        </p:txBody>
      </p:sp>
      <p:pic>
        <p:nvPicPr>
          <p:cNvPr id="4" name="Picture 3" descr="Canada : 522, aucune évaluation; Colombie-Britannique : 754, performance inférieure à la moyenne; Alberta : 585, performance inférieure à la moyenne; Saskatchewan : 658, performance inférieure à la moyenne; Manitoba : 450, performance supérieure à la moyenne; Ontario : 411, performance supérieure à la moyenne; Québec : 536, performance supérieure à la moyenne; Nouveau-Brunswick : 379, performance supérieure à la moyenne; Nouvelle-Écosse : 405, performance supérieure à la moyenne; Île-du-Prince-Édouard : 532, performance dans la moyenne; Terre-Neuve-et-Labrador : 361, performance supérieure à la moyenne; Yukon : 1 234, performance inférieure à la moyenne; Territoires du Nord-Ouest : 1 804, performance inférieure à la moyenne; Nunavut : 1 346, performance inférieure à la moyenne.">
            <a:extLst>
              <a:ext uri="{FF2B5EF4-FFF2-40B4-BE49-F238E27FC236}">
                <a16:creationId xmlns:a16="http://schemas.microsoft.com/office/drawing/2014/main" id="{CDA33735-D942-BFDC-6EB3-34374859062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80799" y="1890770"/>
            <a:ext cx="8595360" cy="3211815"/>
          </a:xfrm>
          <a:prstGeom prst="rect">
            <a:avLst/>
          </a:prstGeom>
        </p:spPr>
      </p:pic>
      <p:sp>
        <p:nvSpPr>
          <p:cNvPr id="12" name="TextBox 11">
            <a:extLst>
              <a:ext uri="{FF2B5EF4-FFF2-40B4-BE49-F238E27FC236}">
                <a16:creationId xmlns:a16="http://schemas.microsoft.com/office/drawing/2014/main" id="{96D8781C-B572-16CD-9F90-5D231D63A0F9}"/>
              </a:ext>
            </a:extLst>
          </p:cNvPr>
          <p:cNvSpPr txBox="1"/>
          <p:nvPr>
            <p:custDataLst>
              <p:tags r:id="rId2"/>
            </p:custDataLst>
          </p:nvPr>
        </p:nvSpPr>
        <p:spPr>
          <a:xfrm>
            <a:off x="580799" y="5225415"/>
            <a:ext cx="8544150" cy="1020792"/>
          </a:xfrm>
          <a:prstGeom prst="rect">
            <a:avLst/>
          </a:prstGeom>
          <a:noFill/>
          <a:ln w="12700">
            <a:noFill/>
          </a:ln>
        </p:spPr>
        <p:txBody>
          <a:bodyPr wrap="square" lIns="0" tIns="0" rIns="0" bIns="0" rtlCol="0" anchor="t">
            <a:spAutoFit/>
          </a:bodyPr>
          <a:lstStyle/>
          <a:p>
            <a:pPr defTabSz="914378">
              <a:defRPr/>
            </a:pPr>
            <a:r>
              <a:rPr lang="fr-CA" sz="1050" b="1" dirty="0">
                <a:solidFill>
                  <a:srgbClr val="000000"/>
                </a:solidFill>
                <a:latin typeface="Arial" panose="020B0604020202020204" pitchFamily="34" charset="0"/>
                <a:cs typeface="Arial" panose="020B0604020202020204" pitchFamily="34" charset="0"/>
              </a:rPr>
              <a:t>Remarques</a:t>
            </a:r>
          </a:p>
          <a:p>
            <a:pPr defTabSz="914378">
              <a:defRPr/>
            </a:pPr>
            <a:r>
              <a:rPr lang="fr-CA" sz="1050" dirty="0">
                <a:solidFill>
                  <a:srgbClr val="000000"/>
                </a:solidFill>
                <a:latin typeface="Arial" panose="020B0604020202020204" pitchFamily="34" charset="0"/>
                <a:cs typeface="Arial" panose="020B0604020202020204" pitchFamily="34" charset="0"/>
              </a:rPr>
              <a:t>Le taux pour le Canada repose sur l’ensemble des données soumises à l’ICIS.</a:t>
            </a:r>
          </a:p>
          <a:p>
            <a:pPr defTabSz="685783"/>
            <a:r>
              <a:rPr lang="fr-CA" sz="1050" dirty="0">
                <a:solidFill>
                  <a:srgbClr val="000000"/>
                </a:solidFill>
                <a:latin typeface="Arial" panose="020B0604020202020204" pitchFamily="34" charset="0"/>
                <a:cs typeface="Arial" panose="020B0604020202020204" pitchFamily="34" charset="0"/>
              </a:rPr>
              <a:t>Les résultats selon le sexe, l’âge et la substance sont aussi disponibles pour cet indicateur.</a:t>
            </a:r>
          </a:p>
          <a:p>
            <a:pPr>
              <a:spcBef>
                <a:spcPts val="375"/>
              </a:spcBef>
            </a:pPr>
            <a:r>
              <a:rPr lang="fr-CA" sz="1050" b="1" dirty="0">
                <a:latin typeface="Arial" panose="020B0604020202020204" pitchFamily="34" charset="0"/>
                <a:cs typeface="Arial" panose="020B0604020202020204" pitchFamily="34" charset="0"/>
              </a:rPr>
              <a:t>Liens importants</a:t>
            </a:r>
          </a:p>
          <a:p>
            <a:r>
              <a:rPr lang="fr-CA" sz="1050" dirty="0">
                <a:latin typeface="Arial" panose="020B0604020202020204" pitchFamily="34" charset="0"/>
                <a:cs typeface="Arial" panose="020B0604020202020204" pitchFamily="34" charset="0"/>
              </a:rPr>
              <a:t>Les résultats de l’indicateur et les données ventilées peuvent être consultés dans l’outil </a:t>
            </a:r>
            <a:r>
              <a:rPr lang="fr-CA" sz="1050" dirty="0">
                <a:latin typeface="Arial" panose="020B0604020202020204" pitchFamily="34" charset="0"/>
                <a:cs typeface="Arial" panose="020B0604020202020204" pitchFamily="34" charset="0"/>
                <a:hlinkClick r:id="rId7"/>
              </a:rPr>
              <a:t>Votre système de santé : En bref</a:t>
            </a:r>
            <a:r>
              <a:rPr lang="fr-CA" sz="1050" dirty="0">
                <a:latin typeface="Arial" panose="020B0604020202020204" pitchFamily="34" charset="0"/>
                <a:cs typeface="Arial" panose="020B0604020202020204" pitchFamily="34" charset="0"/>
              </a:rPr>
              <a:t>.</a:t>
            </a:r>
          </a:p>
          <a:p>
            <a:r>
              <a:rPr lang="fr-CA" sz="1050" dirty="0">
                <a:latin typeface="Arial" panose="020B0604020202020204" pitchFamily="34" charset="0"/>
                <a:ea typeface="Arial" panose="020B0604020202020204" pitchFamily="34" charset="0"/>
                <a:cs typeface="Arial" panose="020B0604020202020204" pitchFamily="34" charset="0"/>
              </a:rPr>
              <a:t>Pour en savoir plus sur l’indicateur et obtenir de l’information contextuelle, consultez le </a:t>
            </a:r>
            <a:r>
              <a:rPr lang="fr-CA" sz="1050" u="sng" dirty="0">
                <a:solidFill>
                  <a:srgbClr val="0000FF"/>
                </a:solidFill>
                <a:latin typeface="Arial" panose="020B0604020202020204" pitchFamily="34" charset="0"/>
                <a:ea typeface="Arial" panose="020B0604020202020204" pitchFamily="34" charset="0"/>
                <a:cs typeface="Arial" panose="020B0604020202020204" pitchFamily="34" charset="0"/>
                <a:hlinkClick r:id="rId8"/>
              </a:rPr>
              <a:t>rapport complémentaire 2019</a:t>
            </a:r>
            <a:r>
              <a:rPr lang="fr-CA" sz="1050" dirty="0">
                <a:latin typeface="Arial" panose="020B0604020202020204" pitchFamily="34" charset="0"/>
                <a:ea typeface="Arial" panose="020B0604020202020204" pitchFamily="34" charset="0"/>
                <a:cs typeface="Arial" panose="020B0604020202020204" pitchFamily="34" charset="0"/>
              </a:rPr>
              <a:t>.</a:t>
            </a:r>
          </a:p>
        </p:txBody>
      </p:sp>
      <p:pic>
        <p:nvPicPr>
          <p:cNvPr id="58" name="Graphic 57">
            <a:extLst>
              <a:ext uri="{FF2B5EF4-FFF2-40B4-BE49-F238E27FC236}">
                <a16:creationId xmlns:a16="http://schemas.microsoft.com/office/drawing/2014/main" id="{A3FB639F-9C08-4FBA-9412-AFBE9A14256A}"/>
              </a:ext>
              <a:ext uri="{C183D7F6-B498-43B3-948B-1728B52AA6E4}">
                <adec:decorative xmlns:adec="http://schemas.microsoft.com/office/drawing/2017/decorative" val="1"/>
              </a:ext>
            </a:extLst>
          </p:cNvPr>
          <p:cNvPicPr>
            <a:picLocks noChangeAspect="1"/>
          </p:cNvPicPr>
          <p:nvPr>
            <p:custDataLst>
              <p:tags r:id="rId3"/>
            </p:custDataLst>
          </p:nvPr>
        </p:nvPicPr>
        <p:blipFill>
          <a:blip r:embed="rId9">
            <a:extLst>
              <a:ext uri="{96DAC541-7B7A-43D3-8B79-37D633B846F1}">
                <asvg:svgBlip xmlns:asvg="http://schemas.microsoft.com/office/drawing/2016/SVG/main" r:embed="rId10"/>
              </a:ext>
            </a:extLst>
          </a:blip>
          <a:stretch>
            <a:fillRect/>
          </a:stretch>
        </p:blipFill>
        <p:spPr>
          <a:xfrm>
            <a:off x="10732389" y="191403"/>
            <a:ext cx="1219200" cy="1219200"/>
          </a:xfrm>
          <a:prstGeom prst="rect">
            <a:avLst/>
          </a:prstGeom>
        </p:spPr>
      </p:pic>
    </p:spTree>
    <p:extLst>
      <p:ext uri="{BB962C8B-B14F-4D97-AF65-F5344CB8AC3E}">
        <p14:creationId xmlns:p14="http://schemas.microsoft.com/office/powerpoint/2010/main" val="667757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FCE4D549-3EE8-C5F8-F209-0317060DAA94}"/>
              </a:ext>
            </a:extLst>
          </p:cNvPr>
          <p:cNvSpPr>
            <a:spLocks noGrp="1"/>
          </p:cNvSpPr>
          <p:nvPr>
            <p:ph type="title"/>
            <p:custDataLst>
              <p:tags r:id="rId1"/>
            </p:custDataLst>
          </p:nvPr>
        </p:nvSpPr>
        <p:spPr>
          <a:xfrm>
            <a:off x="585714" y="484499"/>
            <a:ext cx="9534144" cy="1231106"/>
          </a:xfrm>
        </p:spPr>
        <p:txBody>
          <a:bodyPr/>
          <a:lstStyle/>
          <a:p>
            <a:pPr>
              <a:lnSpc>
                <a:spcPct val="100000"/>
              </a:lnSpc>
            </a:pPr>
            <a:r>
              <a:rPr lang="fr-FR" dirty="0"/>
              <a:t>Exemple de rapport sur les indicateurs (suite)</a:t>
            </a:r>
            <a:br>
              <a:rPr lang="fr-FR" dirty="0"/>
            </a:br>
            <a:r>
              <a:rPr lang="fr-CA" sz="2000" dirty="0"/>
              <a:t>Séjours à l’hôpital en raison de méfaits causés par l’utilisation de substances, </a:t>
            </a:r>
            <a:br>
              <a:rPr lang="fr-CA" sz="2000" dirty="0"/>
            </a:br>
            <a:r>
              <a:rPr lang="fr-CA" sz="2000" dirty="0"/>
              <a:t>par 100 000 habitants, </a:t>
            </a:r>
            <a:r>
              <a:rPr lang="en-US" sz="2000" dirty="0"/>
              <a:t>2017-2018 à 2022-2023 </a:t>
            </a:r>
            <a:r>
              <a:rPr lang="fr-CA" sz="2000" dirty="0"/>
              <a:t>— tendances</a:t>
            </a:r>
            <a:endParaRPr lang="en-US" sz="2000" dirty="0"/>
          </a:p>
        </p:txBody>
      </p:sp>
      <p:grpSp>
        <p:nvGrpSpPr>
          <p:cNvPr id="17" name="Group 16" descr="Capture d’écran du graphique personnalisable tiré de l’outil Web Votre système de santé indiquant les résultats à l’échelle nationale de l’indicateur Séjours à l’hôpital en raison de méfaits causés par l’utilisation de substances. Le nombre de séjours à l’hôpital en raison de méfaits causés par l’utilisation de substances, par 100 000 personnes, a augmenté régulièrement au Canada de 2017-2018 à 2021-2022, avant de diminuer en 2022-2023.">
            <a:extLst>
              <a:ext uri="{FF2B5EF4-FFF2-40B4-BE49-F238E27FC236}">
                <a16:creationId xmlns:a16="http://schemas.microsoft.com/office/drawing/2014/main" id="{63D124C2-5452-93A2-D99B-77C6DD382343}"/>
              </a:ext>
            </a:extLst>
          </p:cNvPr>
          <p:cNvGrpSpPr/>
          <p:nvPr/>
        </p:nvGrpSpPr>
        <p:grpSpPr>
          <a:xfrm>
            <a:off x="547614" y="1882602"/>
            <a:ext cx="8288317" cy="3645080"/>
            <a:chOff x="1951841" y="1924673"/>
            <a:chExt cx="8288317" cy="3645080"/>
          </a:xfrm>
        </p:grpSpPr>
        <p:pic>
          <p:nvPicPr>
            <p:cNvPr id="11" name="Picture 10">
              <a:extLst>
                <a:ext uri="{FF2B5EF4-FFF2-40B4-BE49-F238E27FC236}">
                  <a16:creationId xmlns:a16="http://schemas.microsoft.com/office/drawing/2014/main" id="{D8BFE98A-032E-7736-B669-DDF431810BC0}"/>
                </a:ext>
              </a:extLst>
            </p:cNvPr>
            <p:cNvPicPr>
              <a:picLocks noChangeAspect="1"/>
            </p:cNvPicPr>
            <p:nvPr/>
          </p:nvPicPr>
          <p:blipFill>
            <a:blip r:embed="rId6"/>
            <a:stretch>
              <a:fillRect/>
            </a:stretch>
          </p:blipFill>
          <p:spPr>
            <a:xfrm>
              <a:off x="1951841" y="1924673"/>
              <a:ext cx="8288317" cy="3334997"/>
            </a:xfrm>
            <a:prstGeom prst="rect">
              <a:avLst/>
            </a:prstGeom>
          </p:spPr>
        </p:pic>
        <p:pic>
          <p:nvPicPr>
            <p:cNvPr id="16" name="Picture 15">
              <a:extLst>
                <a:ext uri="{FF2B5EF4-FFF2-40B4-BE49-F238E27FC236}">
                  <a16:creationId xmlns:a16="http://schemas.microsoft.com/office/drawing/2014/main" id="{64860507-B821-A19F-CEDF-50BE3E871B09}"/>
                </a:ext>
              </a:extLst>
            </p:cNvPr>
            <p:cNvPicPr>
              <a:picLocks noChangeAspect="1"/>
            </p:cNvPicPr>
            <p:nvPr/>
          </p:nvPicPr>
          <p:blipFill>
            <a:blip r:embed="rId7"/>
            <a:stretch>
              <a:fillRect/>
            </a:stretch>
          </p:blipFill>
          <p:spPr>
            <a:xfrm>
              <a:off x="5352786" y="5322134"/>
              <a:ext cx="2133333" cy="247619"/>
            </a:xfrm>
            <a:prstGeom prst="rect">
              <a:avLst/>
            </a:prstGeom>
          </p:spPr>
        </p:pic>
      </p:grpSp>
      <p:sp>
        <p:nvSpPr>
          <p:cNvPr id="15" name="TextBox 14">
            <a:extLst>
              <a:ext uri="{FF2B5EF4-FFF2-40B4-BE49-F238E27FC236}">
                <a16:creationId xmlns:a16="http://schemas.microsoft.com/office/drawing/2014/main" id="{8CFCD586-C19D-5A23-AA5F-CBA19FEB5C3C}"/>
              </a:ext>
            </a:extLst>
          </p:cNvPr>
          <p:cNvSpPr txBox="1"/>
          <p:nvPr>
            <p:custDataLst>
              <p:tags r:id="rId2"/>
            </p:custDataLst>
          </p:nvPr>
        </p:nvSpPr>
        <p:spPr>
          <a:xfrm>
            <a:off x="585714" y="5675874"/>
            <a:ext cx="8950960" cy="697627"/>
          </a:xfrm>
          <a:prstGeom prst="rect">
            <a:avLst/>
          </a:prstGeom>
          <a:noFill/>
        </p:spPr>
        <p:txBody>
          <a:bodyPr wrap="square" lIns="0" tIns="0" rIns="0" bIns="0" rtlCol="0">
            <a:spAutoFit/>
          </a:bodyPr>
          <a:lstStyle/>
          <a:p>
            <a:r>
              <a:rPr lang="fr-CA" sz="1050" b="1" dirty="0">
                <a:latin typeface="Arial" panose="020B0604020202020204" pitchFamily="34" charset="0"/>
                <a:cs typeface="Arial" panose="020B0604020202020204" pitchFamily="34" charset="0"/>
              </a:rPr>
              <a:t>Remarque</a:t>
            </a:r>
          </a:p>
          <a:p>
            <a:r>
              <a:rPr lang="fr-CA" sz="1050" dirty="0">
                <a:latin typeface="Arial" panose="020B0604020202020204" pitchFamily="34" charset="0"/>
                <a:cs typeface="Arial" panose="020B0604020202020204" pitchFamily="34" charset="0"/>
              </a:rPr>
              <a:t>Des graphiques personnalisables et des cartes interactives sont également disponibles.</a:t>
            </a:r>
          </a:p>
          <a:p>
            <a:pPr>
              <a:spcBef>
                <a:spcPts val="375"/>
              </a:spcBef>
            </a:pPr>
            <a:r>
              <a:rPr lang="fr-CA" sz="1050" b="1" dirty="0">
                <a:latin typeface="Arial" panose="020B0604020202020204" pitchFamily="34" charset="0"/>
                <a:cs typeface="Arial" panose="020B0604020202020204" pitchFamily="34" charset="0"/>
              </a:rPr>
              <a:t>Liens importants</a:t>
            </a:r>
          </a:p>
          <a:p>
            <a:r>
              <a:rPr lang="fr-CA" sz="1050" dirty="0">
                <a:solidFill>
                  <a:srgbClr val="0070C0"/>
                </a:solidFill>
                <a:latin typeface="Arial" panose="020B0604020202020204" pitchFamily="34" charset="0"/>
                <a:cs typeface="Arial" panose="020B0604020202020204" pitchFamily="34" charset="0"/>
                <a:hlinkClick r:id="rId8"/>
              </a:rPr>
              <a:t>Votre système de santé : En bref</a:t>
            </a:r>
            <a:r>
              <a:rPr lang="fr-CA" sz="1050" dirty="0">
                <a:latin typeface="Arial" panose="020B0604020202020204" pitchFamily="34" charset="0"/>
                <a:cs typeface="Arial" panose="020B0604020202020204" pitchFamily="34" charset="0"/>
              </a:rPr>
              <a:t>.</a:t>
            </a:r>
          </a:p>
        </p:txBody>
      </p:sp>
      <p:pic>
        <p:nvPicPr>
          <p:cNvPr id="12" name="Graphic 11">
            <a:extLst>
              <a:ext uri="{FF2B5EF4-FFF2-40B4-BE49-F238E27FC236}">
                <a16:creationId xmlns:a16="http://schemas.microsoft.com/office/drawing/2014/main" id="{2FBF0BB0-7742-429E-9122-B5831F7673C4}"/>
              </a:ext>
              <a:ext uri="{C183D7F6-B498-43B3-948B-1728B52AA6E4}">
                <adec:decorative xmlns:adec="http://schemas.microsoft.com/office/drawing/2017/decorative" val="1"/>
              </a:ext>
            </a:extLst>
          </p:cNvPr>
          <p:cNvPicPr>
            <a:picLocks noChangeAspect="1"/>
          </p:cNvPicPr>
          <p:nvPr>
            <p:custDataLst>
              <p:tags r:id="rId3"/>
            </p:custDataLst>
          </p:nvPr>
        </p:nvPicPr>
        <p:blipFill>
          <a:blip r:embed="rId9">
            <a:extLst>
              <a:ext uri="{96DAC541-7B7A-43D3-8B79-37D633B846F1}">
                <asvg:svgBlip xmlns:asvg="http://schemas.microsoft.com/office/drawing/2016/SVG/main" r:embed="rId10"/>
              </a:ext>
            </a:extLst>
          </a:blip>
          <a:stretch>
            <a:fillRect/>
          </a:stretch>
        </p:blipFill>
        <p:spPr>
          <a:xfrm>
            <a:off x="10732389" y="191403"/>
            <a:ext cx="1219200" cy="1219200"/>
          </a:xfrm>
          <a:prstGeom prst="rect">
            <a:avLst/>
          </a:prstGeom>
        </p:spPr>
      </p:pic>
    </p:spTree>
    <p:extLst>
      <p:ext uri="{BB962C8B-B14F-4D97-AF65-F5344CB8AC3E}">
        <p14:creationId xmlns:p14="http://schemas.microsoft.com/office/powerpoint/2010/main" val="285182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18B5C-4D13-4D15-85A6-126B711D8CD2}"/>
              </a:ext>
            </a:extLst>
          </p:cNvPr>
          <p:cNvSpPr>
            <a:spLocks noGrp="1"/>
          </p:cNvSpPr>
          <p:nvPr>
            <p:ph type="title"/>
            <p:custDataLst>
              <p:tags r:id="rId1"/>
            </p:custDataLst>
          </p:nvPr>
        </p:nvSpPr>
        <p:spPr>
          <a:xfrm>
            <a:off x="609600" y="581025"/>
            <a:ext cx="10972800" cy="1128514"/>
          </a:xfrm>
        </p:spPr>
        <p:txBody>
          <a:bodyPr/>
          <a:lstStyle/>
          <a:p>
            <a:r>
              <a:rPr lang="fr-FR" dirty="0"/>
              <a:t>Indicateurs sur les PPS pour lesquels des résultats </a:t>
            </a:r>
            <a:br>
              <a:rPr lang="fr-FR" dirty="0"/>
            </a:br>
            <a:r>
              <a:rPr lang="fr-FR" dirty="0"/>
              <a:t>à l’échelle régionale sont diffusés dans l’outil VSS</a:t>
            </a:r>
            <a:endParaRPr lang="en-US" dirty="0"/>
          </a:p>
        </p:txBody>
      </p:sp>
      <p:sp>
        <p:nvSpPr>
          <p:cNvPr id="3" name="Text Placeholder 2">
            <a:extLst>
              <a:ext uri="{FF2B5EF4-FFF2-40B4-BE49-F238E27FC236}">
                <a16:creationId xmlns:a16="http://schemas.microsoft.com/office/drawing/2014/main" id="{94A94983-CFED-2AEB-6065-8590F707780C}"/>
              </a:ext>
            </a:extLst>
          </p:cNvPr>
          <p:cNvSpPr>
            <a:spLocks noGrp="1"/>
          </p:cNvSpPr>
          <p:nvPr>
            <p:ph type="body" sz="quarter" idx="10"/>
          </p:nvPr>
        </p:nvSpPr>
        <p:spPr>
          <a:xfrm>
            <a:off x="946150" y="1992313"/>
            <a:ext cx="4799013" cy="4001095"/>
          </a:xfrm>
        </p:spPr>
        <p:txBody>
          <a:bodyPr/>
          <a:lstStyle/>
          <a:p>
            <a:pPr marL="457200" lvl="0" indent="-457200">
              <a:buFont typeface="+mj-lt"/>
              <a:buAutoNum type="arabicPeriod"/>
            </a:pPr>
            <a:r>
              <a:rPr lang="fr-FR" dirty="0"/>
              <a:t>Séjours à l’hôpital en raison </a:t>
            </a:r>
            <a:br>
              <a:rPr lang="fr-FR" dirty="0"/>
            </a:br>
            <a:r>
              <a:rPr lang="fr-FR" dirty="0"/>
              <a:t>de méfaits causés par l’utilisation </a:t>
            </a:r>
            <a:br>
              <a:rPr lang="fr-FR" dirty="0"/>
            </a:br>
            <a:r>
              <a:rPr lang="fr-FR" dirty="0"/>
              <a:t>de substances </a:t>
            </a:r>
          </a:p>
          <a:p>
            <a:pPr marL="457200" lvl="0" indent="-457200">
              <a:buFont typeface="+mj-lt"/>
              <a:buAutoNum type="arabicPeriod"/>
            </a:pPr>
            <a:r>
              <a:rPr lang="fr-FR" dirty="0"/>
              <a:t>Visites fréquentes à l’urgence pour </a:t>
            </a:r>
            <a:br>
              <a:rPr lang="fr-FR" dirty="0"/>
            </a:br>
            <a:r>
              <a:rPr lang="fr-FR" dirty="0"/>
              <a:t>des problèmes de santé mentale </a:t>
            </a:r>
            <a:br>
              <a:rPr lang="fr-FR" dirty="0"/>
            </a:br>
            <a:r>
              <a:rPr lang="fr-FR" dirty="0"/>
              <a:t>et d’utilisation de substances</a:t>
            </a:r>
          </a:p>
          <a:p>
            <a:pPr marL="457200" lvl="0" indent="-457200">
              <a:buFont typeface="+mj-lt"/>
              <a:buAutoNum type="arabicPeriod"/>
            </a:pPr>
            <a:r>
              <a:rPr lang="fr-FR" dirty="0"/>
              <a:t>Séjour à l’hôpital prolongé jusqu’à </a:t>
            </a:r>
            <a:br>
              <a:rPr lang="fr-FR" dirty="0"/>
            </a:br>
            <a:r>
              <a:rPr lang="fr-FR" dirty="0"/>
              <a:t>ce que les services ou le soutien </a:t>
            </a:r>
            <a:br>
              <a:rPr lang="fr-FR" dirty="0"/>
            </a:br>
            <a:r>
              <a:rPr lang="fr-FR" dirty="0"/>
              <a:t>à domicile soient disponibles </a:t>
            </a:r>
          </a:p>
          <a:p>
            <a:endParaRPr lang="en-US" dirty="0"/>
          </a:p>
        </p:txBody>
      </p:sp>
      <p:sp>
        <p:nvSpPr>
          <p:cNvPr id="12" name="Text Placeholder 8">
            <a:extLst>
              <a:ext uri="{FF2B5EF4-FFF2-40B4-BE49-F238E27FC236}">
                <a16:creationId xmlns:a16="http://schemas.microsoft.com/office/drawing/2014/main" id="{8BE61057-DA65-050D-D3D0-FD5B39449843}"/>
              </a:ext>
            </a:extLst>
          </p:cNvPr>
          <p:cNvSpPr>
            <a:spLocks noGrp="1"/>
          </p:cNvSpPr>
          <p:nvPr>
            <p:ph type="body" sz="quarter" idx="11"/>
            <p:custDataLst>
              <p:tags r:id="rId2"/>
            </p:custDataLst>
          </p:nvPr>
        </p:nvSpPr>
        <p:spPr>
          <a:xfrm>
            <a:off x="6251575" y="1992313"/>
            <a:ext cx="4800600" cy="1559401"/>
          </a:xfrm>
        </p:spPr>
        <p:txBody>
          <a:bodyPr/>
          <a:lstStyle/>
          <a:p>
            <a:pPr marL="457200" lvl="0" indent="-457200">
              <a:buFont typeface="+mj-lt"/>
              <a:buAutoNum type="arabicPeriod" startAt="4"/>
            </a:pPr>
            <a:r>
              <a:rPr lang="fr-FR" dirty="0"/>
              <a:t>Détresse des aidants naturels </a:t>
            </a:r>
          </a:p>
          <a:p>
            <a:pPr marL="457200" lvl="0" indent="-457200">
              <a:buFont typeface="+mj-lt"/>
              <a:buAutoNum type="arabicPeriod" startAt="4"/>
            </a:pPr>
            <a:r>
              <a:rPr lang="fr-FR" dirty="0"/>
              <a:t>Nouveaux résidents en soins </a:t>
            </a:r>
            <a:br>
              <a:rPr lang="fr-FR" dirty="0"/>
            </a:br>
            <a:r>
              <a:rPr lang="fr-FR" dirty="0"/>
              <a:t>de longue durée qui auraient </a:t>
            </a:r>
            <a:br>
              <a:rPr lang="fr-FR" dirty="0"/>
            </a:br>
            <a:r>
              <a:rPr lang="fr-FR" dirty="0"/>
              <a:t>pu recevoir des soins à domicile </a:t>
            </a:r>
          </a:p>
        </p:txBody>
      </p:sp>
      <p:sp>
        <p:nvSpPr>
          <p:cNvPr id="13" name="TextBox 12">
            <a:extLst>
              <a:ext uri="{FF2B5EF4-FFF2-40B4-BE49-F238E27FC236}">
                <a16:creationId xmlns:a16="http://schemas.microsoft.com/office/drawing/2014/main" id="{0E4B40FF-ACA1-DBCE-34F6-3076D26182F0}"/>
              </a:ext>
            </a:extLst>
          </p:cNvPr>
          <p:cNvSpPr txBox="1"/>
          <p:nvPr>
            <p:custDataLst>
              <p:tags r:id="rId3"/>
            </p:custDataLst>
          </p:nvPr>
        </p:nvSpPr>
        <p:spPr>
          <a:xfrm>
            <a:off x="6502399" y="3834488"/>
            <a:ext cx="5080001" cy="1631216"/>
          </a:xfrm>
          <a:prstGeom prst="rect">
            <a:avLst/>
          </a:prstGeom>
          <a:noFill/>
        </p:spPr>
        <p:txBody>
          <a:bodyPr wrap="square">
            <a:spAutoFit/>
          </a:bodyPr>
          <a:lstStyle/>
          <a:p>
            <a:pPr marL="115888" marR="0" lvl="0" algn="l" defTabSz="914400" rtl="0" eaLnBrk="1" fontAlgn="auto" latinLnBrk="0" hangingPunct="1">
              <a:lnSpc>
                <a:spcPct val="100000"/>
              </a:lnSpc>
              <a:spcBef>
                <a:spcPts val="0"/>
              </a:spcBef>
              <a:spcAft>
                <a:spcPts val="0"/>
              </a:spcAft>
              <a:buClrTx/>
              <a:buSzTx/>
              <a:tabLst/>
              <a:defRPr/>
            </a:pPr>
            <a:r>
              <a:rPr lang="fr-FR" sz="2000" dirty="0">
                <a:solidFill>
                  <a:srgbClr val="365254"/>
                </a:solidFill>
                <a:latin typeface="+mn-lt"/>
                <a:ea typeface="Arial" panose="020B0604020202020204" pitchFamily="34" charset="0"/>
                <a:cs typeface="Calibri"/>
              </a:rPr>
              <a:t>Blessures auto-infligées, incluant le suicide : les résultats à l’échelle régionale pour les hospitalisations à la suite d’une blessure </a:t>
            </a:r>
            <a:br>
              <a:rPr lang="fr-FR" sz="2000" dirty="0">
                <a:solidFill>
                  <a:srgbClr val="365254"/>
                </a:solidFill>
                <a:latin typeface="+mn-lt"/>
                <a:ea typeface="Arial" panose="020B0604020202020204" pitchFamily="34" charset="0"/>
                <a:cs typeface="Calibri"/>
              </a:rPr>
            </a:br>
            <a:r>
              <a:rPr lang="fr-FR" sz="2000" dirty="0">
                <a:solidFill>
                  <a:srgbClr val="365254"/>
                </a:solidFill>
                <a:latin typeface="+mn-lt"/>
                <a:ea typeface="Arial" panose="020B0604020202020204" pitchFamily="34" charset="0"/>
                <a:cs typeface="Calibri"/>
              </a:rPr>
              <a:t>auto-infligée se trouvent dans </a:t>
            </a:r>
            <a:br>
              <a:rPr lang="fr-FR" sz="2000" dirty="0">
                <a:solidFill>
                  <a:srgbClr val="365254"/>
                </a:solidFill>
                <a:latin typeface="+mn-lt"/>
                <a:ea typeface="Arial" panose="020B0604020202020204" pitchFamily="34" charset="0"/>
                <a:cs typeface="Calibri"/>
              </a:rPr>
            </a:br>
            <a:r>
              <a:rPr lang="fr-FR" sz="2000" dirty="0">
                <a:solidFill>
                  <a:schemeClr val="tx1"/>
                </a:solidFill>
                <a:latin typeface="+mn-lt"/>
                <a:ea typeface="Arial" panose="020B0604020202020204" pitchFamily="34" charset="0"/>
                <a:cs typeface="Calibri"/>
                <a:hlinkClick r:id="rId6"/>
              </a:rPr>
              <a:t>Votre système de santé : En détail</a:t>
            </a:r>
            <a:endParaRPr lang="fr-FR" sz="2000" dirty="0">
              <a:solidFill>
                <a:schemeClr val="tx1"/>
              </a:solidFill>
              <a:latin typeface="+mn-lt"/>
              <a:ea typeface="Arial" panose="020B0604020202020204" pitchFamily="34" charset="0"/>
              <a:cs typeface="Calibri"/>
            </a:endParaRPr>
          </a:p>
        </p:txBody>
      </p:sp>
    </p:spTree>
    <p:extLst>
      <p:ext uri="{BB962C8B-B14F-4D97-AF65-F5344CB8AC3E}">
        <p14:creationId xmlns:p14="http://schemas.microsoft.com/office/powerpoint/2010/main" val="1346583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Messages clés généraux</a:t>
            </a:r>
          </a:p>
        </p:txBody>
      </p:sp>
      <p:sp>
        <p:nvSpPr>
          <p:cNvPr id="3" name="Text Placeholder 2"/>
          <p:cNvSpPr>
            <a:spLocks noGrp="1"/>
          </p:cNvSpPr>
          <p:nvPr>
            <p:ph type="body" sz="quarter" idx="10"/>
            <p:custDataLst>
              <p:tags r:id="rId2"/>
            </p:custDataLst>
          </p:nvPr>
        </p:nvSpPr>
        <p:spPr>
          <a:xfrm>
            <a:off x="945715" y="1586000"/>
            <a:ext cx="5150285" cy="4821833"/>
          </a:xfrm>
        </p:spPr>
        <p:txBody>
          <a:bodyPr/>
          <a:lstStyle/>
          <a:p>
            <a:pPr>
              <a:spcBef>
                <a:spcPts val="0"/>
              </a:spcBef>
            </a:pPr>
            <a:r>
              <a:rPr lang="fr-CA" sz="2000" dirty="0"/>
              <a:t>Au fil du temps, les indicateurs sur les PPS brosseront un tableau plus clair de l’accès </a:t>
            </a:r>
            <a:br>
              <a:rPr lang="fr-CA" sz="2000" dirty="0"/>
            </a:br>
            <a:r>
              <a:rPr lang="fr-CA" sz="2000" dirty="0"/>
              <a:t>aux soins à l’échelle du pays. </a:t>
            </a:r>
          </a:p>
          <a:p>
            <a:pPr>
              <a:spcBef>
                <a:spcPts val="0"/>
              </a:spcBef>
            </a:pPr>
            <a:r>
              <a:rPr lang="fr-CA" sz="2000" dirty="0"/>
              <a:t>Ils permettront également de déceler les lacunes dans les services afin d’améliorer</a:t>
            </a:r>
            <a:r>
              <a:rPr lang="fr-FR" sz="2000" dirty="0"/>
              <a:t> </a:t>
            </a:r>
            <a:br>
              <a:rPr lang="fr-FR" sz="2000" dirty="0"/>
            </a:br>
            <a:r>
              <a:rPr lang="fr-FR" sz="2000" dirty="0"/>
              <a:t>les soins de première ligne</a:t>
            </a:r>
            <a:r>
              <a:rPr lang="fr-CA" sz="2000" dirty="0"/>
              <a:t> et de mieux répondre aux besoins des patients </a:t>
            </a:r>
            <a:br>
              <a:rPr lang="fr-CA" sz="2000" dirty="0"/>
            </a:br>
            <a:r>
              <a:rPr lang="fr-CA" sz="2000" dirty="0"/>
              <a:t>canadiens et de leur famille </a:t>
            </a:r>
          </a:p>
          <a:p>
            <a:pPr>
              <a:spcBef>
                <a:spcPts val="0"/>
              </a:spcBef>
            </a:pPr>
            <a:r>
              <a:rPr lang="fr-CA" sz="2000" dirty="0"/>
              <a:t>La diffusion des résultats de chacun des indicateurs n’entraînera pas de changement immédiat. La pandémie de COVID-19 a bouleversé ces secteurs à bien des égards. </a:t>
            </a:r>
            <a:br>
              <a:rPr lang="fr-CA" sz="2000" dirty="0"/>
            </a:br>
            <a:r>
              <a:rPr lang="fr-FR" sz="2000" dirty="0"/>
              <a:t>Les résultats qui se rapportent à la période pandémique, et les tendances au fil du temps, doivent être interprétés avec prudence</a:t>
            </a:r>
            <a:r>
              <a:rPr lang="fr-CA" sz="2000" dirty="0"/>
              <a:t> </a:t>
            </a:r>
          </a:p>
        </p:txBody>
      </p:sp>
      <p:sp>
        <p:nvSpPr>
          <p:cNvPr id="8" name="Text Placeholder 7">
            <a:extLst>
              <a:ext uri="{FF2B5EF4-FFF2-40B4-BE49-F238E27FC236}">
                <a16:creationId xmlns:a16="http://schemas.microsoft.com/office/drawing/2014/main" id="{CB5D9E06-9750-8E71-80DC-072C96E07A01}"/>
              </a:ext>
            </a:extLst>
          </p:cNvPr>
          <p:cNvSpPr>
            <a:spLocks noGrp="1"/>
          </p:cNvSpPr>
          <p:nvPr>
            <p:ph type="body" sz="quarter" idx="11"/>
            <p:custDataLst>
              <p:tags r:id="rId3"/>
            </p:custDataLst>
          </p:nvPr>
        </p:nvSpPr>
        <p:spPr>
          <a:xfrm>
            <a:off x="6610349" y="1586000"/>
            <a:ext cx="5150285" cy="4411464"/>
          </a:xfrm>
        </p:spPr>
        <p:txBody>
          <a:bodyPr/>
          <a:lstStyle/>
          <a:p>
            <a:pPr>
              <a:spcBef>
                <a:spcPts val="0"/>
              </a:spcBef>
            </a:pPr>
            <a:r>
              <a:rPr lang="fr-CA" sz="2000" dirty="0"/>
              <a:t>Les provinces et territoires ne ménagent </a:t>
            </a:r>
            <a:br>
              <a:rPr lang="fr-CA" sz="2000" dirty="0"/>
            </a:br>
            <a:r>
              <a:rPr lang="fr-CA" sz="2000" dirty="0"/>
              <a:t>pas leurs efforts pour élargir la portée des banques de données existantes, améliorer </a:t>
            </a:r>
            <a:br>
              <a:rPr lang="fr-CA" sz="2000" dirty="0"/>
            </a:br>
            <a:r>
              <a:rPr lang="fr-CA" sz="2000" dirty="0"/>
              <a:t>la qualité des données, concevoir des normes communes en matière d’information et explorer de nouvelles sources de données </a:t>
            </a:r>
            <a:br>
              <a:rPr lang="fr-CA" sz="2000" dirty="0"/>
            </a:br>
            <a:r>
              <a:rPr lang="fr-CA" sz="2000" dirty="0"/>
              <a:t>aux fins de diffusion publique. Les résultats des indicateurs seront actualisés et peaufinés à mesure que les données seront plus nombreuses et de meilleure qualité</a:t>
            </a:r>
          </a:p>
          <a:p>
            <a:pPr>
              <a:spcBef>
                <a:spcPts val="0"/>
              </a:spcBef>
            </a:pPr>
            <a:r>
              <a:rPr lang="fr-CA" sz="2000" dirty="0"/>
              <a:t>Au début de 2023, les gouvernements </a:t>
            </a:r>
            <a:br>
              <a:rPr lang="fr-CA" sz="2000" dirty="0"/>
            </a:br>
            <a:r>
              <a:rPr lang="fr-CA" sz="2000" dirty="0"/>
              <a:t>FPT ont cerné de nouvelles PPS à mesurer </a:t>
            </a:r>
            <a:br>
              <a:rPr lang="fr-CA" sz="2000" dirty="0"/>
            </a:br>
            <a:r>
              <a:rPr lang="fr-CA" sz="2000" dirty="0"/>
              <a:t>et à déclarer. L’ICIS y travaille avec </a:t>
            </a:r>
            <a:br>
              <a:rPr lang="fr-CA" sz="2000" dirty="0"/>
            </a:br>
            <a:r>
              <a:rPr lang="fr-CA" sz="2000" dirty="0"/>
              <a:t>d’autres intervenants</a:t>
            </a:r>
          </a:p>
        </p:txBody>
      </p:sp>
    </p:spTree>
    <p:extLst>
      <p:ext uri="{BB962C8B-B14F-4D97-AF65-F5344CB8AC3E}">
        <p14:creationId xmlns:p14="http://schemas.microsoft.com/office/powerpoint/2010/main" val="1070315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idx="4294967295"/>
            <p:custDataLst>
              <p:tags r:id="rId1"/>
            </p:custDataLst>
          </p:nvPr>
        </p:nvSpPr>
        <p:spPr>
          <a:xfrm>
            <a:off x="1582738" y="1622425"/>
            <a:ext cx="10609262" cy="2765425"/>
          </a:xfrm>
          <a:prstGeom prst="rect">
            <a:avLst/>
          </a:prstGeom>
          <a:solidFill>
            <a:srgbClr val="00A199"/>
          </a:solidFill>
          <a:ln>
            <a:noFill/>
            <a:prstDash/>
          </a:ln>
          <a:effectLst/>
        </p:spPr>
        <p:txBody>
          <a:bodyPr rot="0" spcFirstLastPara="0" vertOverflow="overflow" horzOverflow="overflow" vert="horz" wrap="square" lIns="180000" tIns="522000" rIns="0" bIns="522000" numCol="1" spcCol="0" rtlCol="0" fromWordArt="0" anchor="t" anchorCtr="0" forceAA="0" compatLnSpc="1">
            <a:prstTxWarp prst="textNoShape">
              <a:avLst/>
            </a:prstTxWarp>
            <a:spAutoFit/>
          </a:bodyPr>
          <a:lstStyle/>
          <a:p>
            <a:pPr marL="304792" marR="0" lvl="0" indent="-304792" algn="l" defTabSz="1219170" rtl="0" eaLnBrk="1" fontAlgn="auto" latinLnBrk="0" hangingPunct="1">
              <a:lnSpc>
                <a:spcPts val="4667"/>
              </a:lnSpc>
              <a:spcBef>
                <a:spcPts val="0"/>
              </a:spcBef>
              <a:spcAft>
                <a:spcPts val="1600"/>
              </a:spcAft>
              <a:buClr>
                <a:srgbClr val="00A199"/>
              </a:buClr>
              <a:buSzTx/>
              <a:buFont typeface="Calibri" panose="020F0502020204030204" pitchFamily="34" charset="0"/>
              <a:buChar char=" "/>
              <a:tabLst/>
              <a:defRPr/>
            </a:pPr>
            <a:r>
              <a:rPr kumimoji="0" lang="fr-CA" sz="4667" b="0" i="0" u="none" strike="noStrike" kern="1200" cap="none" spc="0" normalizeH="0" baseline="0" noProof="0" dirty="0">
                <a:ln>
                  <a:noFill/>
                </a:ln>
                <a:solidFill>
                  <a:schemeClr val="bg1"/>
                </a:solidFill>
                <a:effectLst/>
                <a:uLnTx/>
                <a:uFillTx/>
                <a:latin typeface="+mn-lt"/>
                <a:ea typeface="+mn-ea"/>
                <a:cs typeface="+mn-cs"/>
              </a:rPr>
              <a:t>Annexe A</a:t>
            </a:r>
          </a:p>
          <a:p>
            <a:pPr marL="304792" marR="0" lvl="0" indent="-304792" algn="l" defTabSz="1219170" rtl="0" eaLnBrk="1" fontAlgn="auto" latinLnBrk="0" hangingPunct="1">
              <a:lnSpc>
                <a:spcPct val="100000"/>
              </a:lnSpc>
              <a:spcBef>
                <a:spcPts val="0"/>
              </a:spcBef>
              <a:spcAft>
                <a:spcPts val="1600"/>
              </a:spcAft>
              <a:buClr>
                <a:srgbClr val="00A199"/>
              </a:buClr>
              <a:buSzTx/>
              <a:buFont typeface="Calibri" panose="020F0502020204030204" pitchFamily="34" charset="0"/>
              <a:buChar char=" "/>
              <a:tabLst/>
              <a:defRPr/>
            </a:pPr>
            <a:r>
              <a:rPr kumimoji="0" lang="fr-FR" sz="2933" b="0" i="0" u="none" strike="noStrike" kern="1200" cap="none" spc="0" normalizeH="0" baseline="0" noProof="0" dirty="0">
                <a:ln>
                  <a:noFill/>
                </a:ln>
                <a:solidFill>
                  <a:schemeClr val="bg1"/>
                </a:solidFill>
                <a:effectLst/>
                <a:uLnTx/>
                <a:uFillTx/>
                <a:latin typeface="+mn-lt"/>
                <a:ea typeface="+mn-ea"/>
                <a:cs typeface="+mn-cs"/>
              </a:rPr>
              <a:t>Indicateurs de l’accès aux services liés à la santé mentale </a:t>
            </a:r>
            <a:br>
              <a:rPr kumimoji="0" lang="fr-FR" sz="2933" b="0" i="0" u="none" strike="noStrike" kern="1200" cap="none" spc="0" normalizeH="0" baseline="0" noProof="0" dirty="0">
                <a:ln>
                  <a:noFill/>
                </a:ln>
                <a:solidFill>
                  <a:schemeClr val="bg1"/>
                </a:solidFill>
                <a:effectLst/>
                <a:uLnTx/>
                <a:uFillTx/>
                <a:latin typeface="+mn-lt"/>
                <a:ea typeface="+mn-ea"/>
                <a:cs typeface="+mn-cs"/>
              </a:rPr>
            </a:br>
            <a:r>
              <a:rPr kumimoji="0" lang="fr-FR" sz="2933" b="0" i="0" u="none" strike="noStrike" kern="1200" cap="none" spc="0" normalizeH="0" baseline="0" noProof="0" dirty="0">
                <a:ln>
                  <a:noFill/>
                </a:ln>
                <a:solidFill>
                  <a:schemeClr val="bg1"/>
                </a:solidFill>
                <a:effectLst/>
                <a:uLnTx/>
                <a:uFillTx/>
                <a:latin typeface="+mn-lt"/>
                <a:ea typeface="+mn-ea"/>
                <a:cs typeface="+mn-cs"/>
              </a:rPr>
              <a:t>et à l’utilisation de substances</a:t>
            </a:r>
          </a:p>
        </p:txBody>
      </p:sp>
    </p:spTree>
    <p:extLst>
      <p:ext uri="{BB962C8B-B14F-4D97-AF65-F5344CB8AC3E}">
        <p14:creationId xmlns:p14="http://schemas.microsoft.com/office/powerpoint/2010/main" val="3604203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C3A21334-97A2-066C-665D-00F659901196}"/>
              </a:ext>
            </a:extLst>
          </p:cNvPr>
          <p:cNvSpPr>
            <a:spLocks noGrp="1"/>
          </p:cNvSpPr>
          <p:nvPr>
            <p:ph type="title"/>
            <p:custDataLst>
              <p:tags r:id="rId1"/>
            </p:custDataLst>
          </p:nvPr>
        </p:nvSpPr>
        <p:spPr>
          <a:xfrm>
            <a:off x="612648" y="585216"/>
            <a:ext cx="11282597" cy="1292662"/>
          </a:xfrm>
        </p:spPr>
        <p:txBody>
          <a:bodyPr/>
          <a:lstStyle/>
          <a:p>
            <a:pPr>
              <a:lnSpc>
                <a:spcPct val="100000"/>
              </a:lnSpc>
            </a:pPr>
            <a:r>
              <a:rPr lang="fr-CA" sz="3200" dirty="0"/>
              <a:t>Niveau d’utilisation des services liés à la santé mentale </a:t>
            </a:r>
            <a:br>
              <a:rPr lang="fr-CA" sz="3200" dirty="0"/>
            </a:br>
            <a:r>
              <a:rPr lang="fr-CA" sz="3200" dirty="0"/>
              <a:t>et à l’utilisation de substances</a:t>
            </a:r>
            <a:br>
              <a:rPr lang="fr-CA" dirty="0"/>
            </a:br>
            <a:r>
              <a:rPr lang="fr-CA" sz="2000" dirty="0"/>
              <a:t>Principales constatations, 2023</a:t>
            </a:r>
          </a:p>
        </p:txBody>
      </p:sp>
      <p:pic>
        <p:nvPicPr>
          <p:cNvPr id="3" name="Picture 2" descr="&quot;2 Canadiens sur 5 ont dit avoir souvent ou toujours reçu du soutien pour utiliser les services liés à la santé mentale et à l’utilisation de substances. (Source : ICIS, 2023)&quot;">
            <a:extLst>
              <a:ext uri="{FF2B5EF4-FFF2-40B4-BE49-F238E27FC236}">
                <a16:creationId xmlns:a16="http://schemas.microsoft.com/office/drawing/2014/main" id="{68F02CD4-D9E9-A513-C148-0E7584D63749}"/>
              </a:ext>
            </a:extLst>
          </p:cNvPr>
          <p:cNvPicPr>
            <a:picLocks noChangeAspect="1"/>
          </p:cNvPicPr>
          <p:nvPr/>
        </p:nvPicPr>
        <p:blipFill>
          <a:blip r:embed="rId9"/>
          <a:stretch>
            <a:fillRect/>
          </a:stretch>
        </p:blipFill>
        <p:spPr>
          <a:xfrm>
            <a:off x="522831" y="2509010"/>
            <a:ext cx="2075030" cy="2553364"/>
          </a:xfrm>
          <a:prstGeom prst="rect">
            <a:avLst/>
          </a:prstGeom>
        </p:spPr>
      </p:pic>
      <p:pic>
        <p:nvPicPr>
          <p:cNvPr id="5" name="Picture 4" descr="&quot;Les Canadiens ont déclaré que les mesures de soutien ci-dessous les auraient aidés à utiliser les services liés à la santé mentale et à l’utilisation de substances : choix du lieu, du moment et du mode de prestation des services; communication avec et entre les dispensateurs; appui financier. (Source : ICIS, 2023)&quot;">
            <a:extLst>
              <a:ext uri="{FF2B5EF4-FFF2-40B4-BE49-F238E27FC236}">
                <a16:creationId xmlns:a16="http://schemas.microsoft.com/office/drawing/2014/main" id="{AD95011F-799D-A7D4-AD54-DE000F5B54CE}"/>
              </a:ext>
            </a:extLst>
          </p:cNvPr>
          <p:cNvPicPr>
            <a:picLocks noChangeAspect="1"/>
          </p:cNvPicPr>
          <p:nvPr/>
        </p:nvPicPr>
        <p:blipFill>
          <a:blip r:embed="rId10"/>
          <a:stretch>
            <a:fillRect/>
          </a:stretch>
        </p:blipFill>
        <p:spPr>
          <a:xfrm>
            <a:off x="2910206" y="2493030"/>
            <a:ext cx="3964046" cy="2456409"/>
          </a:xfrm>
          <a:prstGeom prst="rect">
            <a:avLst/>
          </a:prstGeom>
        </p:spPr>
      </p:pic>
      <p:pic>
        <p:nvPicPr>
          <p:cNvPr id="11" name="Picture 10" descr="&quot;Une faible proportion de personnes transgenres ou non binaires, de personnes sans diplôme d’études secondaires, de personnes s’identifiant comme étant gaies ou lesbiennes ou d’une autre orientation sexuelle et de personnes à faible revenu ont affirmé avoir reçu le soutien nécessaire pour les aider à utiliser les services liés à la santé mentale et à l’utilisation de substances. (Source : ICIS, 2023)&quot;">
            <a:extLst>
              <a:ext uri="{FF2B5EF4-FFF2-40B4-BE49-F238E27FC236}">
                <a16:creationId xmlns:a16="http://schemas.microsoft.com/office/drawing/2014/main" id="{6B61176C-435F-CF99-5A11-BBEC5CAA6BF2}"/>
              </a:ext>
            </a:extLst>
          </p:cNvPr>
          <p:cNvPicPr>
            <a:picLocks noChangeAspect="1"/>
          </p:cNvPicPr>
          <p:nvPr/>
        </p:nvPicPr>
        <p:blipFill>
          <a:blip r:embed="rId11"/>
          <a:stretch>
            <a:fillRect/>
          </a:stretch>
        </p:blipFill>
        <p:spPr>
          <a:xfrm>
            <a:off x="7005024" y="3017703"/>
            <a:ext cx="5048854" cy="1931736"/>
          </a:xfrm>
          <a:prstGeom prst="rect">
            <a:avLst/>
          </a:prstGeom>
        </p:spPr>
      </p:pic>
      <p:sp>
        <p:nvSpPr>
          <p:cNvPr id="10" name="TextBox 9">
            <a:extLst>
              <a:ext uri="{FF2B5EF4-FFF2-40B4-BE49-F238E27FC236}">
                <a16:creationId xmlns:a16="http://schemas.microsoft.com/office/drawing/2014/main" id="{3B7C48C1-3165-3174-7206-7C9D2FA50303}"/>
              </a:ext>
            </a:extLst>
          </p:cNvPr>
          <p:cNvSpPr txBox="1"/>
          <p:nvPr>
            <p:custDataLst>
              <p:tags r:id="rId2"/>
            </p:custDataLst>
          </p:nvPr>
        </p:nvSpPr>
        <p:spPr>
          <a:xfrm>
            <a:off x="617283" y="5765190"/>
            <a:ext cx="11274914" cy="584775"/>
          </a:xfrm>
          <a:prstGeom prst="rect">
            <a:avLst/>
          </a:prstGeom>
          <a:noFill/>
        </p:spPr>
        <p:txBody>
          <a:bodyPr wrap="square" lIns="0">
            <a:spAutoFit/>
          </a:bodyPr>
          <a:lstStyle/>
          <a:p>
            <a:r>
              <a:rPr lang="fr-CA" sz="1600" b="1" dirty="0">
                <a:latin typeface="Calibri" panose="020F0502020204030204" pitchFamily="34" charset="0"/>
              </a:rPr>
              <a:t>Définition : </a:t>
            </a:r>
            <a:r>
              <a:rPr lang="fr-CA" sz="1600" dirty="0">
                <a:latin typeface="Calibri" panose="020F0502020204030204" pitchFamily="34" charset="0"/>
              </a:rPr>
              <a:t>Proportion de personnes de 15 ans et plus affirmant avoir toujours ou souvent reçu le soutien nécessaire pour utiliser les services liés à la santé mentale et à l’utilisation de substances au cours de la dernière année, dès qu’elles ont accédé à ces services.</a:t>
            </a:r>
            <a:endParaRPr lang="fr-CA" sz="1600" dirty="0"/>
          </a:p>
        </p:txBody>
      </p:sp>
      <p:pic>
        <p:nvPicPr>
          <p:cNvPr id="6" name="Graphic 5">
            <a:extLst>
              <a:ext uri="{FF2B5EF4-FFF2-40B4-BE49-F238E27FC236}">
                <a16:creationId xmlns:a16="http://schemas.microsoft.com/office/drawing/2014/main" id="{D3FBF2C6-FAFC-F20A-3830-51CBB5F8ABF2}"/>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2">
            <a:extLst>
              <a:ext uri="{96DAC541-7B7A-43D3-8B79-37D633B846F1}">
                <asvg:svgBlip xmlns:asvg="http://schemas.microsoft.com/office/drawing/2016/SVG/main" r:embed="rId13"/>
              </a:ext>
            </a:extLst>
          </a:blip>
          <a:stretch>
            <a:fillRect/>
          </a:stretch>
        </p:blipFill>
        <p:spPr>
          <a:xfrm>
            <a:off x="10735056" y="192065"/>
            <a:ext cx="1216152" cy="1216152"/>
          </a:xfrm>
          <a:prstGeom prst="rect">
            <a:avLst/>
          </a:prstGeom>
        </p:spPr>
      </p:pic>
      <p:cxnSp>
        <p:nvCxnSpPr>
          <p:cNvPr id="7" name="Straight Connector 6">
            <a:extLst>
              <a:ext uri="{C183D7F6-B498-43B3-948B-1728B52AA6E4}">
                <adec:decorative xmlns:adec="http://schemas.microsoft.com/office/drawing/2017/decorative" val="1"/>
              </a:ext>
            </a:extLst>
          </p:cNvPr>
          <p:cNvCxnSpPr>
            <a:cxnSpLocks/>
          </p:cNvCxnSpPr>
          <p:nvPr>
            <p:custDataLst>
              <p:tags r:id="rId4"/>
            </p:custDataLst>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C5EFDEC-79AC-0710-7ADE-916B2CAF9766}"/>
              </a:ext>
              <a:ext uri="{C183D7F6-B498-43B3-948B-1728B52AA6E4}">
                <adec:decorative xmlns:adec="http://schemas.microsoft.com/office/drawing/2017/decorative" val="1"/>
              </a:ext>
            </a:extLst>
          </p:cNvPr>
          <p:cNvCxnSpPr>
            <a:cxnSpLocks/>
          </p:cNvCxnSpPr>
          <p:nvPr>
            <p:custDataLst>
              <p:tags r:id="rId5"/>
            </p:custDataLst>
          </p:nvPr>
        </p:nvCxnSpPr>
        <p:spPr>
          <a:xfrm>
            <a:off x="2779433" y="2270866"/>
            <a:ext cx="0" cy="2775529"/>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D56792E-5136-ACA7-2CB3-E3B159558076}"/>
              </a:ext>
              <a:ext uri="{C183D7F6-B498-43B3-948B-1728B52AA6E4}">
                <adec:decorative xmlns:adec="http://schemas.microsoft.com/office/drawing/2017/decorative" val="1"/>
              </a:ext>
            </a:extLst>
          </p:cNvPr>
          <p:cNvCxnSpPr>
            <a:cxnSpLocks/>
          </p:cNvCxnSpPr>
          <p:nvPr>
            <p:custDataLst>
              <p:tags r:id="rId6"/>
            </p:custDataLst>
          </p:nvPr>
        </p:nvCxnSpPr>
        <p:spPr>
          <a:xfrm>
            <a:off x="6954224" y="2270866"/>
            <a:ext cx="0" cy="2775529"/>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331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9BDE46CC-5439-1F42-DD0F-80EC0F970DB5}"/>
              </a:ext>
            </a:extLst>
          </p:cNvPr>
          <p:cNvSpPr>
            <a:spLocks noGrp="1"/>
          </p:cNvSpPr>
          <p:nvPr>
            <p:ph type="title"/>
            <p:custDataLst>
              <p:tags r:id="rId1"/>
            </p:custDataLst>
          </p:nvPr>
        </p:nvSpPr>
        <p:spPr>
          <a:xfrm>
            <a:off x="609600" y="580500"/>
            <a:ext cx="11282597" cy="1292662"/>
          </a:xfrm>
        </p:spPr>
        <p:txBody>
          <a:bodyPr/>
          <a:lstStyle/>
          <a:p>
            <a:pPr>
              <a:lnSpc>
                <a:spcPct val="100000"/>
              </a:lnSpc>
            </a:pPr>
            <a:r>
              <a:rPr lang="fr-FR" sz="3200" dirty="0"/>
              <a:t>Intervention précoce liée à la santé mentale et </a:t>
            </a:r>
            <a:br>
              <a:rPr lang="fr-FR" sz="3200" dirty="0"/>
            </a:br>
            <a:r>
              <a:rPr lang="fr-FR" sz="3200" dirty="0"/>
              <a:t>à l’utilisation de substances chez les enfants et les jeunes</a:t>
            </a:r>
            <a:br>
              <a:rPr lang="en-US" dirty="0"/>
            </a:br>
            <a:r>
              <a:rPr lang="fr-CA" sz="2000" dirty="0"/>
              <a:t>Principales constatations, 2023</a:t>
            </a:r>
            <a:endParaRPr lang="en-CA" sz="2400" dirty="0"/>
          </a:p>
        </p:txBody>
      </p:sp>
      <p:pic>
        <p:nvPicPr>
          <p:cNvPr id="3" name="Picture 2" descr="&quot;Environ 3 sur 5 nombre d’enfants et de jeunes ayant des besoins précoces qui ont eu accès à au moins un service communautaire lié à la santé mentale et à l’utilisation de substances; Source : ICIS, 2023&quot;">
            <a:extLst>
              <a:ext uri="{FF2B5EF4-FFF2-40B4-BE49-F238E27FC236}">
                <a16:creationId xmlns:a16="http://schemas.microsoft.com/office/drawing/2014/main" id="{787249F0-F148-748E-CC99-1BC2AD56D7B5}"/>
              </a:ext>
            </a:extLst>
          </p:cNvPr>
          <p:cNvPicPr>
            <a:picLocks noChangeAspect="1"/>
          </p:cNvPicPr>
          <p:nvPr/>
        </p:nvPicPr>
        <p:blipFill>
          <a:blip r:embed="rId9"/>
          <a:stretch>
            <a:fillRect/>
          </a:stretch>
        </p:blipFill>
        <p:spPr>
          <a:xfrm>
            <a:off x="510730" y="2565286"/>
            <a:ext cx="3407109" cy="2148928"/>
          </a:xfrm>
          <a:prstGeom prst="rect">
            <a:avLst/>
          </a:prstGeom>
        </p:spPr>
      </p:pic>
      <p:pic>
        <p:nvPicPr>
          <p:cNvPr id="5" name="Picture 4" descr="Environ la moitié des enfants et des jeunes ayant des besoins précoces ont déclaré qu’il n’était pas facile d’accéder aux services communautaires liés à la santé mentale et à l’utilisation de substances. Source : ICIS, 2023">
            <a:extLst>
              <a:ext uri="{FF2B5EF4-FFF2-40B4-BE49-F238E27FC236}">
                <a16:creationId xmlns:a16="http://schemas.microsoft.com/office/drawing/2014/main" id="{36DD4442-7826-5F98-78BC-49A1AA605353}"/>
              </a:ext>
            </a:extLst>
          </p:cNvPr>
          <p:cNvPicPr>
            <a:picLocks noChangeAspect="1"/>
          </p:cNvPicPr>
          <p:nvPr/>
        </p:nvPicPr>
        <p:blipFill>
          <a:blip r:embed="rId10"/>
          <a:stretch>
            <a:fillRect/>
          </a:stretch>
        </p:blipFill>
        <p:spPr>
          <a:xfrm>
            <a:off x="4008713" y="2704825"/>
            <a:ext cx="1606539" cy="1951534"/>
          </a:xfrm>
          <a:prstGeom prst="rect">
            <a:avLst/>
          </a:prstGeom>
        </p:spPr>
      </p:pic>
      <p:pic>
        <p:nvPicPr>
          <p:cNvPr id="10" name="Picture 9" descr="“5 principaux obstacles à l’accès des enfants et des jeunes aux services liés à la santé mentale et à l’utilisation de substances : 74 % Délai (comme les longs temps d’attente); 70 % Sentiment d’être dépassé par la situation, mal à l’aise; 57 % Choix limités (heures de rendez-vous, emplacement du bureau); 52 % Crainte de ce que les autres pourraient penser (stigmatisation); 50 % Fait d’être mal compris ou de ne pas être pris au sérieux; Source : ICIS, 2023&quot;">
            <a:extLst>
              <a:ext uri="{FF2B5EF4-FFF2-40B4-BE49-F238E27FC236}">
                <a16:creationId xmlns:a16="http://schemas.microsoft.com/office/drawing/2014/main" id="{5C81D0F8-6756-C5BF-AA7E-A36D0D95AF04}"/>
              </a:ext>
            </a:extLst>
          </p:cNvPr>
          <p:cNvPicPr>
            <a:picLocks noChangeAspect="1"/>
          </p:cNvPicPr>
          <p:nvPr/>
        </p:nvPicPr>
        <p:blipFill>
          <a:blip r:embed="rId11"/>
          <a:stretch>
            <a:fillRect/>
          </a:stretch>
        </p:blipFill>
        <p:spPr>
          <a:xfrm>
            <a:off x="6070600" y="2704825"/>
            <a:ext cx="5960902" cy="2140476"/>
          </a:xfrm>
          <a:prstGeom prst="rect">
            <a:avLst/>
          </a:prstGeom>
        </p:spPr>
      </p:pic>
      <p:sp>
        <p:nvSpPr>
          <p:cNvPr id="11" name="TextBox 10">
            <a:extLst>
              <a:ext uri="{FF2B5EF4-FFF2-40B4-BE49-F238E27FC236}">
                <a16:creationId xmlns:a16="http://schemas.microsoft.com/office/drawing/2014/main" id="{457A997C-2DAE-D0AB-00BA-6E3607F628FE}"/>
              </a:ext>
            </a:extLst>
          </p:cNvPr>
          <p:cNvSpPr txBox="1"/>
          <p:nvPr>
            <p:custDataLst>
              <p:tags r:id="rId2"/>
            </p:custDataLst>
          </p:nvPr>
        </p:nvSpPr>
        <p:spPr>
          <a:xfrm>
            <a:off x="617283" y="5765190"/>
            <a:ext cx="11274914" cy="830997"/>
          </a:xfrm>
          <a:prstGeom prst="rect">
            <a:avLst/>
          </a:prstGeom>
          <a:noFill/>
        </p:spPr>
        <p:txBody>
          <a:bodyPr wrap="square" lIns="0">
            <a:spAutoFit/>
          </a:bodyPr>
          <a:lstStyle/>
          <a:p>
            <a:r>
              <a:rPr lang="fr-CA" sz="1600" b="1" dirty="0">
                <a:latin typeface="Calibri" panose="020F0502020204030204" pitchFamily="34" charset="0"/>
              </a:rPr>
              <a:t>Définition : </a:t>
            </a:r>
            <a:r>
              <a:rPr lang="fr-CA" sz="1600" dirty="0">
                <a:latin typeface="Calibri" panose="020F0502020204030204" pitchFamily="34" charset="0"/>
              </a:rPr>
              <a:t>Proportion de personnes de 13 à 24 ans aux besoins précoces en matière de santé mentale ou d’utilisation </a:t>
            </a:r>
            <a:br>
              <a:rPr lang="fr-CA" sz="1600" dirty="0">
                <a:latin typeface="Calibri" panose="020F0502020204030204" pitchFamily="34" charset="0"/>
              </a:rPr>
            </a:br>
            <a:r>
              <a:rPr lang="fr-CA" sz="1600" dirty="0">
                <a:latin typeface="Calibri" panose="020F0502020204030204" pitchFamily="34" charset="0"/>
              </a:rPr>
              <a:t>de substances qui ont eu accès à au moins un service communautaire lié à la santé mentale ou à l’utilisation de substances </a:t>
            </a:r>
            <a:br>
              <a:rPr lang="fr-CA" sz="1600" dirty="0">
                <a:latin typeface="Calibri" panose="020F0502020204030204" pitchFamily="34" charset="0"/>
              </a:rPr>
            </a:br>
            <a:r>
              <a:rPr lang="fr-CA" sz="1600" dirty="0">
                <a:latin typeface="Calibri" panose="020F0502020204030204" pitchFamily="34" charset="0"/>
              </a:rPr>
              <a:t>au cours des 6 derniers mois.</a:t>
            </a:r>
            <a:endParaRPr lang="fr-CA" sz="1600" dirty="0"/>
          </a:p>
        </p:txBody>
      </p:sp>
      <p:pic>
        <p:nvPicPr>
          <p:cNvPr id="6" name="Graphic 5">
            <a:extLst>
              <a:ext uri="{FF2B5EF4-FFF2-40B4-BE49-F238E27FC236}">
                <a16:creationId xmlns:a16="http://schemas.microsoft.com/office/drawing/2014/main" id="{42E211BC-6464-84AA-2D7D-86621EFCED64}"/>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2">
            <a:extLst>
              <a:ext uri="{96DAC541-7B7A-43D3-8B79-37D633B846F1}">
                <asvg:svgBlip xmlns:asvg="http://schemas.microsoft.com/office/drawing/2016/SVG/main" r:embed="rId13"/>
              </a:ext>
            </a:extLst>
          </a:blip>
          <a:stretch>
            <a:fillRect/>
          </a:stretch>
        </p:blipFill>
        <p:spPr>
          <a:xfrm>
            <a:off x="10735056" y="192024"/>
            <a:ext cx="1216152" cy="1216152"/>
          </a:xfrm>
          <a:prstGeom prst="rect">
            <a:avLst/>
          </a:prstGeom>
        </p:spPr>
      </p:pic>
      <p:cxnSp>
        <p:nvCxnSpPr>
          <p:cNvPr id="8" name="Straight Connector 7">
            <a:extLst>
              <a:ext uri="{FF2B5EF4-FFF2-40B4-BE49-F238E27FC236}">
                <a16:creationId xmlns:a16="http://schemas.microsoft.com/office/drawing/2014/main" id="{3E52B814-86CE-3794-2A18-D01364549CF6}"/>
              </a:ext>
              <a:ext uri="{C183D7F6-B498-43B3-948B-1728B52AA6E4}">
                <adec:decorative xmlns:adec="http://schemas.microsoft.com/office/drawing/2017/decorative" val="1"/>
              </a:ext>
            </a:extLst>
          </p:cNvPr>
          <p:cNvCxnSpPr>
            <a:cxnSpLocks/>
          </p:cNvCxnSpPr>
          <p:nvPr>
            <p:custDataLst>
              <p:tags r:id="rId4"/>
            </p:custDataLst>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6BB05B-DE65-613D-BC35-C5806D001F73}"/>
              </a:ext>
              <a:ext uri="{C183D7F6-B498-43B3-948B-1728B52AA6E4}">
                <adec:decorative xmlns:adec="http://schemas.microsoft.com/office/drawing/2017/decorative" val="1"/>
              </a:ext>
            </a:extLst>
          </p:cNvPr>
          <p:cNvCxnSpPr>
            <a:cxnSpLocks/>
          </p:cNvCxnSpPr>
          <p:nvPr>
            <p:custDataLst>
              <p:tags r:id="rId5"/>
            </p:custDataLst>
          </p:nvPr>
        </p:nvCxnSpPr>
        <p:spPr>
          <a:xfrm>
            <a:off x="3808133" y="2216899"/>
            <a:ext cx="0" cy="2775529"/>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A7EBE53-D99B-9882-11E7-D0358A8231D9}"/>
              </a:ext>
              <a:ext uri="{C183D7F6-B498-43B3-948B-1728B52AA6E4}">
                <adec:decorative xmlns:adec="http://schemas.microsoft.com/office/drawing/2017/decorative" val="1"/>
              </a:ext>
            </a:extLst>
          </p:cNvPr>
          <p:cNvCxnSpPr>
            <a:cxnSpLocks/>
          </p:cNvCxnSpPr>
          <p:nvPr>
            <p:custDataLst>
              <p:tags r:id="rId6"/>
            </p:custDataLst>
          </p:nvPr>
        </p:nvCxnSpPr>
        <p:spPr>
          <a:xfrm>
            <a:off x="5912824" y="2224097"/>
            <a:ext cx="0" cy="2775529"/>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515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4B5D20A9-C800-D6B8-CD5B-C7CA2521CB55}"/>
              </a:ext>
            </a:extLst>
          </p:cNvPr>
          <p:cNvSpPr>
            <a:spLocks noGrp="1"/>
          </p:cNvSpPr>
          <p:nvPr>
            <p:ph type="title"/>
            <p:custDataLst>
              <p:tags r:id="rId1"/>
            </p:custDataLst>
          </p:nvPr>
        </p:nvSpPr>
        <p:spPr>
          <a:xfrm>
            <a:off x="609600" y="580500"/>
            <a:ext cx="11282597" cy="1292662"/>
          </a:xfrm>
        </p:spPr>
        <p:txBody>
          <a:bodyPr/>
          <a:lstStyle/>
          <a:p>
            <a:pPr>
              <a:lnSpc>
                <a:spcPct val="100000"/>
              </a:lnSpc>
            </a:pPr>
            <a:r>
              <a:rPr lang="fr-CA" sz="3200" dirty="0"/>
              <a:t>Temps d’attente pour des services communautaires </a:t>
            </a:r>
            <a:br>
              <a:rPr lang="fr-CA" sz="3200" dirty="0"/>
            </a:br>
            <a:r>
              <a:rPr lang="fr-CA" sz="3200" dirty="0"/>
              <a:t>de counseling en santé mentale </a:t>
            </a:r>
            <a:br>
              <a:rPr lang="fr-CA" sz="3200" dirty="0"/>
            </a:br>
            <a:r>
              <a:rPr lang="fr-CA" sz="2000" dirty="0"/>
              <a:t>Principales constatations, 2022-2023</a:t>
            </a:r>
            <a:endParaRPr lang="en-CA" sz="2400" dirty="0"/>
          </a:p>
        </p:txBody>
      </p:sp>
      <p:pic>
        <p:nvPicPr>
          <p:cNvPr id="4" name="Picture 3" descr="La moitié des Canadiens attendent environ un mois pour des services de counseling continus dans la collectivité, alors qu’une personne sur 10 attend près de 5 mois.&#10;(Source : ICIS, 2022-2023)">
            <a:extLst>
              <a:ext uri="{FF2B5EF4-FFF2-40B4-BE49-F238E27FC236}">
                <a16:creationId xmlns:a16="http://schemas.microsoft.com/office/drawing/2014/main" id="{8AF3B66D-82B7-A6A8-BB14-98273F7AF647}"/>
              </a:ext>
            </a:extLst>
          </p:cNvPr>
          <p:cNvPicPr>
            <a:picLocks noChangeAspect="1"/>
          </p:cNvPicPr>
          <p:nvPr/>
        </p:nvPicPr>
        <p:blipFill>
          <a:blip r:embed="rId8"/>
          <a:stretch>
            <a:fillRect/>
          </a:stretch>
        </p:blipFill>
        <p:spPr>
          <a:xfrm>
            <a:off x="609601" y="2226546"/>
            <a:ext cx="6019798" cy="2566884"/>
          </a:xfrm>
          <a:prstGeom prst="rect">
            <a:avLst/>
          </a:prstGeom>
        </p:spPr>
      </p:pic>
      <p:sp>
        <p:nvSpPr>
          <p:cNvPr id="13" name="Text Placeholder 3">
            <a:extLst>
              <a:ext uri="{FF2B5EF4-FFF2-40B4-BE49-F238E27FC236}">
                <a16:creationId xmlns:a16="http://schemas.microsoft.com/office/drawing/2014/main" id="{5176BAD2-7843-0398-01D7-2AAF46FF6DD7}"/>
              </a:ext>
            </a:extLst>
          </p:cNvPr>
          <p:cNvSpPr txBox="1">
            <a:spLocks/>
          </p:cNvSpPr>
          <p:nvPr>
            <p:custDataLst>
              <p:tags r:id="rId2"/>
            </p:custDataLst>
          </p:nvPr>
        </p:nvSpPr>
        <p:spPr>
          <a:xfrm>
            <a:off x="7129533" y="2321004"/>
            <a:ext cx="4635972" cy="2215991"/>
          </a:xfrm>
          <a:prstGeom prst="rect">
            <a:avLst/>
          </a:prstGeom>
        </p:spPr>
        <p:txBody>
          <a:bodyPr vert="horz" wrap="square" lIns="0" tIns="0" rIns="0" bIns="0" rtlCol="0" anchor="t">
            <a:spAutoFit/>
          </a:bodyPr>
          <a:lstStyle>
            <a:lvl1pPr marL="182563" indent="-182563" algn="l" defTabSz="914400" rtl="0" eaLnBrk="1" latinLnBrk="0" hangingPunct="1">
              <a:lnSpc>
                <a:spcPts val="2100"/>
              </a:lnSpc>
              <a:spcBef>
                <a:spcPts val="600"/>
              </a:spcBef>
              <a:spcAft>
                <a:spcPts val="600"/>
              </a:spcAft>
              <a:buFont typeface="Calibri" panose="020F0502020204030204" pitchFamily="34" charset="0"/>
              <a:buChar char="•"/>
              <a:defRPr sz="1700" b="1" kern="1200" baseline="0">
                <a:solidFill>
                  <a:srgbClr val="365254"/>
                </a:solidFill>
                <a:latin typeface="+mn-lt"/>
                <a:ea typeface="+mn-ea"/>
                <a:cs typeface="+mn-cs"/>
              </a:defRPr>
            </a:lvl1pPr>
            <a:lvl2pPr marL="449263" indent="-182563" algn="l" defTabSz="914400" rtl="0" eaLnBrk="1" latinLnBrk="0" hangingPunct="1">
              <a:lnSpc>
                <a:spcPts val="2100"/>
              </a:lnSpc>
              <a:spcBef>
                <a:spcPts val="600"/>
              </a:spcBef>
              <a:spcAft>
                <a:spcPts val="600"/>
              </a:spcAft>
              <a:buFont typeface="Calibri" panose="020F0502020204030204" pitchFamily="34" charset="0"/>
              <a:buChar char="‒"/>
              <a:tabLst/>
              <a:defRPr sz="1600" kern="1200">
                <a:solidFill>
                  <a:schemeClr val="tx1"/>
                </a:solidFill>
                <a:latin typeface="+mn-lt"/>
                <a:ea typeface="+mn-ea"/>
                <a:cs typeface="+mn-cs"/>
              </a:defRPr>
            </a:lvl2pPr>
            <a:lvl3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3pPr>
            <a:lvl4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4pPr>
            <a:lvl5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5pPr>
            <a:lvl6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6pPr>
            <a:lvl7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7pPr>
            <a:lvl8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399" indent="-182399">
              <a:lnSpc>
                <a:spcPct val="100000"/>
              </a:lnSpc>
              <a:spcBef>
                <a:spcPts val="100"/>
              </a:spcBef>
              <a:spcAft>
                <a:spcPts val="100"/>
              </a:spcAft>
            </a:pPr>
            <a:r>
              <a:rPr lang="fr-CA" sz="1800" b="0" dirty="0"/>
              <a:t>Les données doivent être interprétées </a:t>
            </a:r>
            <a:br>
              <a:rPr lang="fr-CA" sz="1800" b="0" dirty="0"/>
            </a:br>
            <a:r>
              <a:rPr lang="fr-CA" sz="1800" b="0" dirty="0"/>
              <a:t>avec prudence. </a:t>
            </a:r>
            <a:r>
              <a:rPr lang="fr-FR" sz="1800" b="0" dirty="0"/>
              <a:t>Elles proviennent de systèmes provinciaux et territoriaux indépendants qui s’appuient sur des définitions comptant des différences connues</a:t>
            </a:r>
            <a:r>
              <a:rPr lang="fr-CA" sz="1800" b="0" dirty="0"/>
              <a:t>. Les autorités compétentes se sont engagées à travailler ensemble pour harmoniser les définitions et améliorer </a:t>
            </a:r>
            <a:br>
              <a:rPr lang="fr-CA" sz="1800" b="0" dirty="0"/>
            </a:br>
            <a:r>
              <a:rPr lang="fr-CA" sz="1800" b="0" dirty="0"/>
              <a:t>la comparabilité des résultats</a:t>
            </a:r>
          </a:p>
        </p:txBody>
      </p:sp>
      <p:sp>
        <p:nvSpPr>
          <p:cNvPr id="15" name="TextBox 14">
            <a:extLst>
              <a:ext uri="{FF2B5EF4-FFF2-40B4-BE49-F238E27FC236}">
                <a16:creationId xmlns:a16="http://schemas.microsoft.com/office/drawing/2014/main" id="{FB084E70-68DC-F7DB-9D3E-CF1BAF8D99CB}"/>
              </a:ext>
            </a:extLst>
          </p:cNvPr>
          <p:cNvSpPr txBox="1"/>
          <p:nvPr>
            <p:custDataLst>
              <p:tags r:id="rId3"/>
            </p:custDataLst>
          </p:nvPr>
        </p:nvSpPr>
        <p:spPr>
          <a:xfrm>
            <a:off x="617283" y="5765190"/>
            <a:ext cx="10968165" cy="584775"/>
          </a:xfrm>
          <a:prstGeom prst="rect">
            <a:avLst/>
          </a:prstGeom>
          <a:noFill/>
        </p:spPr>
        <p:txBody>
          <a:bodyPr wrap="square" lIns="0">
            <a:spAutoFit/>
          </a:bodyPr>
          <a:lstStyle/>
          <a:p>
            <a:r>
              <a:rPr lang="fr-CA" sz="1600" b="1" dirty="0">
                <a:latin typeface="Calibri" panose="020F0502020204030204" pitchFamily="34" charset="0"/>
              </a:rPr>
              <a:t>Définition : </a:t>
            </a:r>
            <a:r>
              <a:rPr lang="fr-CA" sz="1600" dirty="0">
                <a:latin typeface="Calibri" panose="020F0502020204030204" pitchFamily="34" charset="0"/>
              </a:rPr>
              <a:t>Nombre médian de jours civils d’attente pour l’obtention de services communautaires continus de counseling en santé mentale, entre la date de réception de la demande d’orientation initiale et la date de la première séance de counseling planifiée.</a:t>
            </a:r>
            <a:endParaRPr lang="fr-CA" sz="1600" dirty="0"/>
          </a:p>
        </p:txBody>
      </p:sp>
      <p:pic>
        <p:nvPicPr>
          <p:cNvPr id="11" name="Graphic 10">
            <a:extLst>
              <a:ext uri="{FF2B5EF4-FFF2-40B4-BE49-F238E27FC236}">
                <a16:creationId xmlns:a16="http://schemas.microsoft.com/office/drawing/2014/main" id="{2C92BDB1-BE19-48EF-B1A0-426E92A6CCA6}"/>
              </a:ext>
              <a:ext uri="{C183D7F6-B498-43B3-948B-1728B52AA6E4}">
                <adec:decorative xmlns:adec="http://schemas.microsoft.com/office/drawing/2017/decorative" val="1"/>
              </a:ext>
            </a:extLst>
          </p:cNvPr>
          <p:cNvPicPr>
            <a:picLocks noChangeAspect="1"/>
          </p:cNvPicPr>
          <p:nvPr>
            <p:custDataLst>
              <p:tags r:id="rId4"/>
            </p:custDataLst>
          </p:nvPr>
        </p:nvPicPr>
        <p:blipFill>
          <a:blip r:embed="rId9">
            <a:extLst>
              <a:ext uri="{96DAC541-7B7A-43D3-8B79-37D633B846F1}">
                <asvg:svgBlip xmlns:asvg="http://schemas.microsoft.com/office/drawing/2016/SVG/main" r:embed="rId10"/>
              </a:ext>
            </a:extLst>
          </a:blip>
          <a:stretch>
            <a:fillRect/>
          </a:stretch>
        </p:blipFill>
        <p:spPr>
          <a:xfrm>
            <a:off x="10735816" y="189017"/>
            <a:ext cx="1219200" cy="1219200"/>
          </a:xfrm>
          <a:prstGeom prst="rect">
            <a:avLst/>
          </a:prstGeom>
        </p:spPr>
      </p:pic>
      <p:cxnSp>
        <p:nvCxnSpPr>
          <p:cNvPr id="6" name="Straight Connector 5">
            <a:extLst>
              <a:ext uri="{FF2B5EF4-FFF2-40B4-BE49-F238E27FC236}">
                <a16:creationId xmlns:a16="http://schemas.microsoft.com/office/drawing/2014/main" id="{4A784380-3CBC-7B69-1B5D-566657946B75}"/>
              </a:ext>
              <a:ext uri="{C183D7F6-B498-43B3-948B-1728B52AA6E4}">
                <adec:decorative xmlns:adec="http://schemas.microsoft.com/office/drawing/2017/decorative" val="1"/>
              </a:ext>
            </a:extLst>
          </p:cNvPr>
          <p:cNvCxnSpPr>
            <a:cxnSpLocks/>
          </p:cNvCxnSpPr>
          <p:nvPr>
            <p:custDataLst>
              <p:tags r:id="rId5"/>
            </p:custDataLst>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426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2">
            <a:extLst>
              <a:ext uri="{FF2B5EF4-FFF2-40B4-BE49-F238E27FC236}">
                <a16:creationId xmlns:a16="http://schemas.microsoft.com/office/drawing/2014/main" id="{CB4BEB00-2B51-1FEB-0AA8-3B1C36F47C7B}"/>
              </a:ext>
            </a:extLst>
          </p:cNvPr>
          <p:cNvSpPr>
            <a:spLocks noGrp="1"/>
          </p:cNvSpPr>
          <p:nvPr>
            <p:ph type="title"/>
            <p:custDataLst>
              <p:tags r:id="rId1"/>
            </p:custDataLst>
          </p:nvPr>
        </p:nvSpPr>
        <p:spPr>
          <a:xfrm>
            <a:off x="609600" y="580499"/>
            <a:ext cx="10972800" cy="800219"/>
          </a:xfrm>
        </p:spPr>
        <p:txBody>
          <a:bodyPr/>
          <a:lstStyle/>
          <a:p>
            <a:pPr>
              <a:lnSpc>
                <a:spcPct val="100000"/>
              </a:lnSpc>
            </a:pPr>
            <a:r>
              <a:rPr lang="fr-CA" sz="3200" dirty="0"/>
              <a:t>Blessures auto-infligées, incluant le suicide</a:t>
            </a:r>
            <a:br>
              <a:rPr lang="fr-CA" dirty="0"/>
            </a:br>
            <a:r>
              <a:rPr lang="fr-CA" sz="2000" dirty="0"/>
              <a:t>Principales constatations, 2021-2022</a:t>
            </a:r>
            <a:endParaRPr lang="fr-CA" sz="2400" dirty="0"/>
          </a:p>
        </p:txBody>
      </p:sp>
      <p:pic>
        <p:nvPicPr>
          <p:cNvPr id="3" name="Picture 2" descr="En 2021, 24 400 Canadiens ont été hospitalisés ou sont décédés en raison de blessures auto-infligées.&#10;(Source : ICIS, 2021)">
            <a:extLst>
              <a:ext uri="{FF2B5EF4-FFF2-40B4-BE49-F238E27FC236}">
                <a16:creationId xmlns:a16="http://schemas.microsoft.com/office/drawing/2014/main" id="{04A2FA80-8892-1F9F-3800-46FA78716EBD}"/>
              </a:ext>
            </a:extLst>
          </p:cNvPr>
          <p:cNvPicPr>
            <a:picLocks noChangeAspect="1"/>
          </p:cNvPicPr>
          <p:nvPr/>
        </p:nvPicPr>
        <p:blipFill>
          <a:blip r:embed="rId9"/>
          <a:stretch>
            <a:fillRect/>
          </a:stretch>
        </p:blipFill>
        <p:spPr>
          <a:xfrm>
            <a:off x="532677" y="1980497"/>
            <a:ext cx="2159089" cy="2897005"/>
          </a:xfrm>
          <a:prstGeom prst="rect">
            <a:avLst/>
          </a:prstGeom>
        </p:spPr>
      </p:pic>
      <p:pic>
        <p:nvPicPr>
          <p:cNvPr id="11" name="Picture 10" descr="Environ 1 personne sur 14 hospitalisées en raison de blessures auto-infligées l'est au moins 2 fois dans la même année.&#10;(Source : ICIS, 2021)">
            <a:extLst>
              <a:ext uri="{FF2B5EF4-FFF2-40B4-BE49-F238E27FC236}">
                <a16:creationId xmlns:a16="http://schemas.microsoft.com/office/drawing/2014/main" id="{B7E6F207-9006-D650-4363-D49E99207A42}"/>
              </a:ext>
            </a:extLst>
          </p:cNvPr>
          <p:cNvPicPr>
            <a:picLocks noChangeAspect="1"/>
          </p:cNvPicPr>
          <p:nvPr/>
        </p:nvPicPr>
        <p:blipFill>
          <a:blip r:embed="rId10"/>
          <a:stretch>
            <a:fillRect/>
          </a:stretch>
        </p:blipFill>
        <p:spPr>
          <a:xfrm>
            <a:off x="2906433" y="2591747"/>
            <a:ext cx="4953421" cy="2095886"/>
          </a:xfrm>
          <a:prstGeom prst="rect">
            <a:avLst/>
          </a:prstGeom>
        </p:spPr>
      </p:pic>
      <p:pic>
        <p:nvPicPr>
          <p:cNvPr id="7" name="Picture 6" descr="Près de 30 % des personnes hospitalisées en raison de blessures auto-infligées sont des jeunes femmes. Près de 30 % des personnes qui se suicident sont des hommes d’âge moyen.&#10;Source : ICIS, 2021.">
            <a:extLst>
              <a:ext uri="{FF2B5EF4-FFF2-40B4-BE49-F238E27FC236}">
                <a16:creationId xmlns:a16="http://schemas.microsoft.com/office/drawing/2014/main" id="{C729D035-D8A3-E891-F39A-B13E65F2C3E7}"/>
              </a:ext>
            </a:extLst>
          </p:cNvPr>
          <p:cNvPicPr>
            <a:picLocks noChangeAspect="1"/>
          </p:cNvPicPr>
          <p:nvPr/>
        </p:nvPicPr>
        <p:blipFill>
          <a:blip r:embed="rId11"/>
          <a:stretch>
            <a:fillRect/>
          </a:stretch>
        </p:blipFill>
        <p:spPr>
          <a:xfrm>
            <a:off x="8059093" y="2357871"/>
            <a:ext cx="3921601" cy="2495564"/>
          </a:xfrm>
          <a:prstGeom prst="rect">
            <a:avLst/>
          </a:prstGeom>
        </p:spPr>
      </p:pic>
      <p:sp>
        <p:nvSpPr>
          <p:cNvPr id="17" name="TextBox 16">
            <a:extLst>
              <a:ext uri="{FF2B5EF4-FFF2-40B4-BE49-F238E27FC236}">
                <a16:creationId xmlns:a16="http://schemas.microsoft.com/office/drawing/2014/main" id="{A1495905-8747-870A-AB99-5229F4CBF5CE}"/>
              </a:ext>
            </a:extLst>
          </p:cNvPr>
          <p:cNvSpPr txBox="1"/>
          <p:nvPr>
            <p:custDataLst>
              <p:tags r:id="rId2"/>
            </p:custDataLst>
          </p:nvPr>
        </p:nvSpPr>
        <p:spPr>
          <a:xfrm>
            <a:off x="617283" y="5765190"/>
            <a:ext cx="10968165" cy="584775"/>
          </a:xfrm>
          <a:prstGeom prst="rect">
            <a:avLst/>
          </a:prstGeom>
          <a:noFill/>
        </p:spPr>
        <p:txBody>
          <a:bodyPr wrap="square" lIns="0">
            <a:spAutoFit/>
          </a:bodyPr>
          <a:lstStyle/>
          <a:p>
            <a:r>
              <a:rPr lang="fr-CA" sz="1600" b="1" dirty="0">
                <a:latin typeface="Calibri" panose="020F0502020204030204" pitchFamily="34" charset="0"/>
              </a:rPr>
              <a:t>Définition : </a:t>
            </a:r>
            <a:r>
              <a:rPr lang="fr-CA" sz="1600" b="0" dirty="0">
                <a:solidFill>
                  <a:schemeClr val="tx1"/>
                </a:solidFill>
              </a:rPr>
              <a:t>Taux d’hospitalisations en raison de blessures auto-infligées et de décès découlant de blessures auto-infligées (suicides), par 100 000 habitants de 10 ans et plus. </a:t>
            </a:r>
          </a:p>
        </p:txBody>
      </p:sp>
      <p:pic>
        <p:nvPicPr>
          <p:cNvPr id="14" name="Graphic 13">
            <a:extLst>
              <a:ext uri="{FF2B5EF4-FFF2-40B4-BE49-F238E27FC236}">
                <a16:creationId xmlns:a16="http://schemas.microsoft.com/office/drawing/2014/main" id="{A37E8415-AEEF-446F-8CF1-42E68BFB260D}"/>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2">
            <a:extLst>
              <a:ext uri="{96DAC541-7B7A-43D3-8B79-37D633B846F1}">
                <asvg:svgBlip xmlns:asvg="http://schemas.microsoft.com/office/drawing/2016/SVG/main" r:embed="rId13"/>
              </a:ext>
            </a:extLst>
          </a:blip>
          <a:stretch>
            <a:fillRect/>
          </a:stretch>
        </p:blipFill>
        <p:spPr>
          <a:xfrm>
            <a:off x="10736093" y="189017"/>
            <a:ext cx="1219200" cy="1219200"/>
          </a:xfrm>
          <a:prstGeom prst="rect">
            <a:avLst/>
          </a:prstGeom>
        </p:spPr>
      </p:pic>
      <p:cxnSp>
        <p:nvCxnSpPr>
          <p:cNvPr id="10" name="Straight Connector 9">
            <a:extLst>
              <a:ext uri="{FF2B5EF4-FFF2-40B4-BE49-F238E27FC236}">
                <a16:creationId xmlns:a16="http://schemas.microsoft.com/office/drawing/2014/main" id="{AE7AD06A-5C8A-FD11-C902-771603681C40}"/>
              </a:ext>
              <a:ext uri="{C183D7F6-B498-43B3-948B-1728B52AA6E4}">
                <adec:decorative xmlns:adec="http://schemas.microsoft.com/office/drawing/2017/decorative" val="1"/>
              </a:ext>
            </a:extLst>
          </p:cNvPr>
          <p:cNvCxnSpPr>
            <a:cxnSpLocks/>
          </p:cNvCxnSpPr>
          <p:nvPr>
            <p:custDataLst>
              <p:tags r:id="rId4"/>
            </p:custDataLst>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8417012-37CF-4AE4-A6C8-466F504B4451}"/>
              </a:ext>
              <a:ext uri="{C183D7F6-B498-43B3-948B-1728B52AA6E4}">
                <adec:decorative xmlns:adec="http://schemas.microsoft.com/office/drawing/2017/decorative" val="1"/>
              </a:ext>
            </a:extLst>
          </p:cNvPr>
          <p:cNvCxnSpPr>
            <a:cxnSpLocks/>
          </p:cNvCxnSpPr>
          <p:nvPr>
            <p:custDataLst>
              <p:tags r:id="rId5"/>
            </p:custDataLst>
          </p:nvPr>
        </p:nvCxnSpPr>
        <p:spPr>
          <a:xfrm>
            <a:off x="2893733" y="1826643"/>
            <a:ext cx="0" cy="3383280"/>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054CE9-F99E-4696-8B1F-0A05DD527629}"/>
              </a:ext>
              <a:ext uri="{C183D7F6-B498-43B3-948B-1728B52AA6E4}">
                <adec:decorative xmlns:adec="http://schemas.microsoft.com/office/drawing/2017/decorative" val="1"/>
              </a:ext>
            </a:extLst>
          </p:cNvPr>
          <p:cNvCxnSpPr>
            <a:cxnSpLocks/>
          </p:cNvCxnSpPr>
          <p:nvPr>
            <p:custDataLst>
              <p:tags r:id="rId6"/>
            </p:custDataLst>
          </p:nvPr>
        </p:nvCxnSpPr>
        <p:spPr>
          <a:xfrm>
            <a:off x="7909071" y="1826643"/>
            <a:ext cx="0" cy="3383280"/>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181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a:xfrm>
            <a:off x="609600" y="580499"/>
            <a:ext cx="10972800" cy="1292662"/>
          </a:xfrm>
        </p:spPr>
        <p:txBody>
          <a:bodyPr/>
          <a:lstStyle/>
          <a:p>
            <a:pPr>
              <a:lnSpc>
                <a:spcPct val="100000"/>
              </a:lnSpc>
            </a:pPr>
            <a:r>
              <a:rPr lang="fr-CA" sz="3200" dirty="0"/>
              <a:t>Séjours à l’hôpital en raison de méfaits causés </a:t>
            </a:r>
            <a:br>
              <a:rPr lang="fr-CA" sz="3200" dirty="0"/>
            </a:br>
            <a:r>
              <a:rPr lang="fr-CA" sz="3200" dirty="0"/>
              <a:t>par l’utilisation de substances</a:t>
            </a:r>
            <a:br>
              <a:rPr lang="fr-CA" sz="3200" dirty="0"/>
            </a:br>
            <a:r>
              <a:rPr lang="fr-CA" sz="2000" dirty="0"/>
              <a:t>Principales constatations, 2022-2023</a:t>
            </a:r>
            <a:endParaRPr lang="fr-CA" sz="2400" dirty="0"/>
          </a:p>
        </p:txBody>
      </p:sp>
      <p:pic>
        <p:nvPicPr>
          <p:cNvPr id="2" name="Picture 1" descr="Chaque jour, 500 Canadiens sont hospitalisés en raison des méfaits de l’alcool ou de la drogue; Plus que pour les crises cardiaques et les AVC combinés. 2 sur 3 sont des hommes (Source : ICIS, 2022)">
            <a:extLst>
              <a:ext uri="{FF2B5EF4-FFF2-40B4-BE49-F238E27FC236}">
                <a16:creationId xmlns:a16="http://schemas.microsoft.com/office/drawing/2014/main" id="{F01F1C20-12F9-F351-483E-3258AFD193DB}"/>
              </a:ext>
            </a:extLst>
          </p:cNvPr>
          <p:cNvPicPr>
            <a:picLocks noChangeAspect="1"/>
          </p:cNvPicPr>
          <p:nvPr/>
        </p:nvPicPr>
        <p:blipFill>
          <a:blip r:embed="rId9"/>
          <a:stretch>
            <a:fillRect/>
          </a:stretch>
        </p:blipFill>
        <p:spPr>
          <a:xfrm>
            <a:off x="696671" y="1918272"/>
            <a:ext cx="5446579" cy="1974165"/>
          </a:xfrm>
          <a:prstGeom prst="rect">
            <a:avLst/>
          </a:prstGeom>
        </p:spPr>
      </p:pic>
      <p:pic>
        <p:nvPicPr>
          <p:cNvPr id="4" name="Picture 3" descr="L’alcool est en cause dans plus de la moitié des séjours à l’hôpital en raison de méfaits causés par l’utilisation de substances. Chez les enfants et les jeunes (10 à 24 ans), les séjours à l’hôpital sont plus souvent attribuables au cannabis qu’à l’alcool ou à d’autres substances.  (Source : ICIS, 2022)">
            <a:extLst>
              <a:ext uri="{FF2B5EF4-FFF2-40B4-BE49-F238E27FC236}">
                <a16:creationId xmlns:a16="http://schemas.microsoft.com/office/drawing/2014/main" id="{D2BFAA14-2B23-A28E-705D-EFEA770FA414}"/>
              </a:ext>
            </a:extLst>
          </p:cNvPr>
          <p:cNvPicPr>
            <a:picLocks noChangeAspect="1"/>
          </p:cNvPicPr>
          <p:nvPr/>
        </p:nvPicPr>
        <p:blipFill>
          <a:blip r:embed="rId10"/>
          <a:stretch>
            <a:fillRect/>
          </a:stretch>
        </p:blipFill>
        <p:spPr>
          <a:xfrm>
            <a:off x="6361919" y="1799913"/>
            <a:ext cx="5083829" cy="2002721"/>
          </a:xfrm>
          <a:prstGeom prst="rect">
            <a:avLst/>
          </a:prstGeom>
        </p:spPr>
      </p:pic>
      <p:pic>
        <p:nvPicPr>
          <p:cNvPr id="5" name="Picture 4" descr="4 adultes sur 10 (25 ans et plus) et 7 enfants et jeunes sur 10 (10 à 24 ans) hospitalisés en raison de méfaits causés par l’utilisation de substances présentent aussi un trouble mental tel que l’anxiété, la dépression ou la schizophrénie. &#10;(Source : ICIS, 2022)&#10;">
            <a:extLst>
              <a:ext uri="{FF2B5EF4-FFF2-40B4-BE49-F238E27FC236}">
                <a16:creationId xmlns:a16="http://schemas.microsoft.com/office/drawing/2014/main" id="{47A80BF4-600B-3778-930A-1651AEF4CA82}"/>
              </a:ext>
            </a:extLst>
          </p:cNvPr>
          <p:cNvPicPr>
            <a:picLocks noChangeAspect="1"/>
          </p:cNvPicPr>
          <p:nvPr/>
        </p:nvPicPr>
        <p:blipFill>
          <a:blip r:embed="rId11"/>
          <a:stretch>
            <a:fillRect/>
          </a:stretch>
        </p:blipFill>
        <p:spPr>
          <a:xfrm>
            <a:off x="4059357" y="3949864"/>
            <a:ext cx="4441811" cy="1869222"/>
          </a:xfrm>
          <a:prstGeom prst="rect">
            <a:avLst/>
          </a:prstGeom>
        </p:spPr>
      </p:pic>
      <p:sp>
        <p:nvSpPr>
          <p:cNvPr id="12" name="Text Placeholder 3">
            <a:extLst>
              <a:ext uri="{FF2B5EF4-FFF2-40B4-BE49-F238E27FC236}">
                <a16:creationId xmlns:a16="http://schemas.microsoft.com/office/drawing/2014/main" id="{7E1E44D0-2F50-1610-4BAF-797F32F9E890}"/>
              </a:ext>
            </a:extLst>
          </p:cNvPr>
          <p:cNvSpPr>
            <a:spLocks noGrp="1"/>
          </p:cNvSpPr>
          <p:nvPr>
            <p:ph type="body" sz="quarter" idx="10"/>
            <p:custDataLst>
              <p:tags r:id="rId2"/>
            </p:custDataLst>
          </p:nvPr>
        </p:nvSpPr>
        <p:spPr>
          <a:xfrm>
            <a:off x="609600" y="5949072"/>
            <a:ext cx="10687609" cy="246221"/>
          </a:xfrm>
        </p:spPr>
        <p:txBody>
          <a:bodyPr/>
          <a:lstStyle/>
          <a:p>
            <a:pPr marL="0" indent="0">
              <a:buNone/>
            </a:pPr>
            <a:r>
              <a:rPr lang="fr-CA" sz="1600" dirty="0">
                <a:solidFill>
                  <a:schemeClr val="tx1"/>
                </a:solidFill>
              </a:rPr>
              <a:t>Définition : </a:t>
            </a:r>
            <a:r>
              <a:rPr lang="fr-CA" sz="1600" b="0" dirty="0">
                <a:solidFill>
                  <a:schemeClr val="tx1"/>
                </a:solidFill>
              </a:rPr>
              <a:t>Taux de séjours à l’hôpital qui sont directement causés par l’utilisation d’alcool, de cannabis ou d’autres substances.</a:t>
            </a:r>
          </a:p>
        </p:txBody>
      </p:sp>
      <p:cxnSp>
        <p:nvCxnSpPr>
          <p:cNvPr id="10" name="Straight Connector 9">
            <a:extLst>
              <a:ext uri="{FF2B5EF4-FFF2-40B4-BE49-F238E27FC236}">
                <a16:creationId xmlns:a16="http://schemas.microsoft.com/office/drawing/2014/main" id="{ABC3CCD5-139F-486A-538A-9705951E5E3C}"/>
              </a:ext>
              <a:ext uri="{C183D7F6-B498-43B3-948B-1728B52AA6E4}">
                <adec:decorative xmlns:adec="http://schemas.microsoft.com/office/drawing/2017/decorative" val="1"/>
              </a:ext>
            </a:extLst>
          </p:cNvPr>
          <p:cNvCxnSpPr>
            <a:cxnSpLocks/>
          </p:cNvCxnSpPr>
          <p:nvPr>
            <p:custDataLst>
              <p:tags r:id="rId3"/>
            </p:custDataLst>
          </p:nvPr>
        </p:nvCxnSpPr>
        <p:spPr>
          <a:xfrm>
            <a:off x="6280263" y="1989083"/>
            <a:ext cx="0" cy="1807189"/>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AD2C3EA-E56E-9066-44A4-E3BA8F6945DE}"/>
              </a:ext>
              <a:ext uri="{C183D7F6-B498-43B3-948B-1728B52AA6E4}">
                <adec:decorative xmlns:adec="http://schemas.microsoft.com/office/drawing/2017/decorative" val="1"/>
              </a:ext>
            </a:extLst>
          </p:cNvPr>
          <p:cNvCxnSpPr>
            <a:cxnSpLocks/>
          </p:cNvCxnSpPr>
          <p:nvPr>
            <p:custDataLst>
              <p:tags r:id="rId4"/>
            </p:custDataLst>
          </p:nvPr>
        </p:nvCxnSpPr>
        <p:spPr>
          <a:xfrm flipH="1">
            <a:off x="696671" y="3925043"/>
            <a:ext cx="10441229" cy="0"/>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153D4FDB-F633-4FB2-B7D5-9591C982759B}"/>
              </a:ext>
              <a:ext uri="{C183D7F6-B498-43B3-948B-1728B52AA6E4}">
                <adec:decorative xmlns:adec="http://schemas.microsoft.com/office/drawing/2017/decorative" val="1"/>
              </a:ext>
            </a:extLst>
          </p:cNvPr>
          <p:cNvPicPr>
            <a:picLocks noChangeAspect="1"/>
          </p:cNvPicPr>
          <p:nvPr>
            <p:custDataLst>
              <p:tags r:id="rId5"/>
            </p:custDataLst>
          </p:nvPr>
        </p:nvPicPr>
        <p:blipFill>
          <a:blip r:embed="rId12">
            <a:extLst>
              <a:ext uri="{96DAC541-7B7A-43D3-8B79-37D633B846F1}">
                <asvg:svgBlip xmlns:asvg="http://schemas.microsoft.com/office/drawing/2016/SVG/main" r:embed="rId13"/>
              </a:ext>
            </a:extLst>
          </a:blip>
          <a:stretch>
            <a:fillRect/>
          </a:stretch>
        </p:blipFill>
        <p:spPr>
          <a:xfrm>
            <a:off x="10736093" y="186700"/>
            <a:ext cx="1219200" cy="1219200"/>
          </a:xfrm>
          <a:prstGeom prst="rect">
            <a:avLst/>
          </a:prstGeom>
        </p:spPr>
      </p:pic>
      <p:cxnSp>
        <p:nvCxnSpPr>
          <p:cNvPr id="13" name="Straight Connector 12">
            <a:extLst>
              <a:ext uri="{FF2B5EF4-FFF2-40B4-BE49-F238E27FC236}">
                <a16:creationId xmlns:a16="http://schemas.microsoft.com/office/drawing/2014/main" id="{4F3B4328-9A7A-0449-D302-BF7E5A2D1019}"/>
              </a:ext>
              <a:ext uri="{C183D7F6-B498-43B3-948B-1728B52AA6E4}">
                <adec:decorative xmlns:adec="http://schemas.microsoft.com/office/drawing/2017/decorative" val="1"/>
              </a:ext>
            </a:extLst>
          </p:cNvPr>
          <p:cNvCxnSpPr>
            <a:cxnSpLocks/>
          </p:cNvCxnSpPr>
          <p:nvPr>
            <p:custDataLst>
              <p:tags r:id="rId6"/>
            </p:custDataLst>
          </p:nvPr>
        </p:nvCxnSpPr>
        <p:spPr>
          <a:xfrm>
            <a:off x="612648" y="58701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056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09600" y="580499"/>
            <a:ext cx="10972800" cy="1077218"/>
          </a:xfrm>
        </p:spPr>
        <p:txBody>
          <a:bodyPr/>
          <a:lstStyle/>
          <a:p>
            <a:pPr>
              <a:lnSpc>
                <a:spcPts val="4200"/>
              </a:lnSpc>
            </a:pPr>
            <a:r>
              <a:rPr lang="fr-CA" sz="3600" dirty="0"/>
              <a:t>Faire émerger des consensus FPT concernant </a:t>
            </a:r>
            <a:br>
              <a:rPr lang="fr-CA" sz="3600" dirty="0"/>
            </a:br>
            <a:r>
              <a:rPr lang="fr-CA" sz="3600" dirty="0"/>
              <a:t>la comparabilité des données et la transparence</a:t>
            </a:r>
            <a:endParaRPr lang="en-CA" sz="3600" dirty="0"/>
          </a:p>
        </p:txBody>
      </p:sp>
      <p:sp>
        <p:nvSpPr>
          <p:cNvPr id="3" name="Text Placeholder 2"/>
          <p:cNvSpPr>
            <a:spLocks noGrp="1"/>
          </p:cNvSpPr>
          <p:nvPr>
            <p:ph type="body" sz="quarter" idx="14"/>
            <p:custDataLst>
              <p:tags r:id="rId2"/>
            </p:custDataLst>
          </p:nvPr>
        </p:nvSpPr>
        <p:spPr>
          <a:xfrm>
            <a:off x="381000" y="1834923"/>
            <a:ext cx="9515475" cy="3595856"/>
          </a:xfrm>
        </p:spPr>
        <p:txBody>
          <a:bodyPr/>
          <a:lstStyle/>
          <a:p>
            <a:pPr lvl="0">
              <a:spcBef>
                <a:spcPts val="0"/>
              </a:spcBef>
            </a:pPr>
            <a:r>
              <a:rPr lang="fr-CA" sz="1800" dirty="0"/>
              <a:t>Priorités partagées en santé (PPS) des gouvernements fédéral, provinciaux et territoriaux (FPT) :</a:t>
            </a:r>
          </a:p>
          <a:p>
            <a:pPr lvl="1">
              <a:spcBef>
                <a:spcPts val="0"/>
              </a:spcBef>
            </a:pPr>
            <a:r>
              <a:rPr lang="fr-CA" sz="1600" dirty="0"/>
              <a:t>Nombre croissant de Canadiens ayant besoin de services à domicile ou de services communautaires </a:t>
            </a:r>
            <a:br>
              <a:rPr lang="fr-CA" sz="1600" dirty="0"/>
            </a:br>
            <a:r>
              <a:rPr lang="fr-CA" sz="1600" dirty="0"/>
              <a:t>pour gérer leurs problèmes de santé et vivre chez eux de façon sécuritaire</a:t>
            </a:r>
          </a:p>
          <a:p>
            <a:pPr lvl="1">
              <a:spcBef>
                <a:spcPts val="0"/>
              </a:spcBef>
              <a:spcAft>
                <a:spcPts val="1400"/>
              </a:spcAft>
            </a:pPr>
            <a:r>
              <a:rPr lang="fr-CA" sz="1600" dirty="0"/>
              <a:t>Besoin pour les Canadiens de tous âges d’avoir accès en temps opportun à des services liés à la santé </a:t>
            </a:r>
            <a:br>
              <a:rPr lang="fr-CA" sz="1600" dirty="0"/>
            </a:br>
            <a:r>
              <a:rPr lang="fr-CA" sz="1600" dirty="0"/>
              <a:t>mentale et à l’utilisation de substances</a:t>
            </a:r>
          </a:p>
          <a:p>
            <a:pPr>
              <a:spcBef>
                <a:spcPts val="0"/>
              </a:spcBef>
            </a:pPr>
            <a:r>
              <a:rPr lang="fr-CA" sz="1800" dirty="0"/>
              <a:t>2017 : les gouvernements FPT* ont donné leur aval à </a:t>
            </a:r>
            <a:r>
              <a:rPr lang="fr-CA" sz="1800" i="1" dirty="0"/>
              <a:t>Un énoncé de principes communs </a:t>
            </a:r>
            <a:br>
              <a:rPr lang="fr-CA" sz="1800" i="1" dirty="0"/>
            </a:br>
            <a:r>
              <a:rPr lang="fr-CA" sz="1800" i="1" dirty="0"/>
              <a:t>sur les priorités partagées en santé (PPS) </a:t>
            </a:r>
            <a:r>
              <a:rPr lang="fr-CA" sz="1800" dirty="0"/>
              <a:t>auquel ils ont joint un investissement fédéral </a:t>
            </a:r>
            <a:br>
              <a:rPr lang="fr-CA" sz="1800" dirty="0"/>
            </a:br>
            <a:r>
              <a:rPr lang="fr-CA" sz="1800" dirty="0"/>
              <a:t>de 11 milliards de dollars visant à améliorer les services à domicile et les soins communautaires, </a:t>
            </a:r>
            <a:br>
              <a:rPr lang="fr-CA" sz="1800" dirty="0"/>
            </a:br>
            <a:r>
              <a:rPr lang="fr-CA" sz="1800" dirty="0"/>
              <a:t>ainsi que les services liés à la santé mentale et à l’utilisation de substances</a:t>
            </a:r>
          </a:p>
          <a:p>
            <a:pPr lvl="1">
              <a:spcBef>
                <a:spcPts val="0"/>
              </a:spcBef>
            </a:pPr>
            <a:r>
              <a:rPr lang="fr-CA" sz="1600" dirty="0"/>
              <a:t>L’ICIS a reçu un financement afin de mettre en place un processus visant à sélectionner et à élaborer, </a:t>
            </a:r>
            <a:br>
              <a:rPr lang="fr-CA" sz="1600" dirty="0"/>
            </a:br>
            <a:r>
              <a:rPr lang="fr-CA" sz="1600" dirty="0"/>
              <a:t>en collaboration avec des intervenants, un ensemble d’indicateurs pancanadiens, dont les résultats </a:t>
            </a:r>
            <a:br>
              <a:rPr lang="fr-CA" sz="1600" dirty="0"/>
            </a:br>
            <a:r>
              <a:rPr lang="fr-CA" sz="1600" dirty="0"/>
              <a:t>sont maintenant publiés</a:t>
            </a:r>
          </a:p>
        </p:txBody>
      </p:sp>
      <p:pic>
        <p:nvPicPr>
          <p:cNvPr id="9" name="Picture 8" descr="Page couverture du rapport de l’ICIS Défis communs liés aux priorités partagées : mesure de l’accès aux services à domicile et aux soins communautaires ainsi qu’aux services en santé mentale et en toxicomanie au Canada — volume 4, décembre 2022.">
            <a:extLst>
              <a:ext uri="{FF2B5EF4-FFF2-40B4-BE49-F238E27FC236}">
                <a16:creationId xmlns:a16="http://schemas.microsoft.com/office/drawing/2014/main" id="{298DE377-CEEB-4493-BA3F-75E029342A5E}"/>
              </a:ext>
            </a:extLst>
          </p:cNvPr>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rcRect/>
          <a:stretch/>
        </p:blipFill>
        <p:spPr>
          <a:xfrm>
            <a:off x="10120324" y="1840083"/>
            <a:ext cx="1608160" cy="2093741"/>
          </a:xfrm>
          <a:prstGeom prst="rect">
            <a:avLst/>
          </a:prstGeom>
          <a:solidFill>
            <a:schemeClr val="accent2"/>
          </a:solidFill>
          <a:ln w="6350">
            <a:solidFill>
              <a:schemeClr val="tx1"/>
            </a:solidFill>
          </a:ln>
        </p:spPr>
      </p:pic>
      <p:sp>
        <p:nvSpPr>
          <p:cNvPr id="7" name="TextBox 6">
            <a:extLst>
              <a:ext uri="{FF2B5EF4-FFF2-40B4-BE49-F238E27FC236}">
                <a16:creationId xmlns:a16="http://schemas.microsoft.com/office/drawing/2014/main" id="{2C7ECE9F-F3B7-48D9-910A-0448C61079FB}"/>
              </a:ext>
            </a:extLst>
          </p:cNvPr>
          <p:cNvSpPr txBox="1"/>
          <p:nvPr>
            <p:custDataLst>
              <p:tags r:id="rId4"/>
            </p:custDataLst>
          </p:nvPr>
        </p:nvSpPr>
        <p:spPr>
          <a:xfrm>
            <a:off x="609600" y="5863015"/>
            <a:ext cx="10243279" cy="415498"/>
          </a:xfrm>
          <a:prstGeom prst="rect">
            <a:avLst/>
          </a:prstGeom>
          <a:noFill/>
        </p:spPr>
        <p:txBody>
          <a:bodyPr wrap="square">
            <a:spAutoFit/>
          </a:bodyPr>
          <a:lstStyle/>
          <a:p>
            <a:r>
              <a:rPr lang="en-US" sz="1050" b="1" dirty="0">
                <a:solidFill>
                  <a:srgbClr val="000000"/>
                </a:solidFill>
                <a:latin typeface="Arial" panose="020B0604020202020204" pitchFamily="34" charset="0"/>
                <a:cs typeface="Arial" panose="020B0604020202020204" pitchFamily="34" charset="0"/>
              </a:rPr>
              <a:t>Remarque</a:t>
            </a:r>
          </a:p>
          <a:p>
            <a:r>
              <a:rPr lang="fr-CA" sz="1050" b="0" i="0" dirty="0">
                <a:solidFill>
                  <a:srgbClr val="000000"/>
                </a:solidFill>
                <a:latin typeface="Arial" panose="020B0604020202020204" pitchFamily="34" charset="0"/>
                <a:cs typeface="Arial" panose="020B0604020202020204" pitchFamily="34" charset="0"/>
              </a:rPr>
              <a:t>* Le gouvernement fédéral et le gouvernement du Québec ont convenu d’une entente asymétrique distincte de l’énoncé de principes</a:t>
            </a:r>
          </a:p>
        </p:txBody>
      </p:sp>
    </p:spTree>
    <p:extLst>
      <p:ext uri="{BB962C8B-B14F-4D97-AF65-F5344CB8AC3E}">
        <p14:creationId xmlns:p14="http://schemas.microsoft.com/office/powerpoint/2010/main" val="3735434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903B5842-FD0C-F1E2-5152-D40F66EF5546}"/>
              </a:ext>
            </a:extLst>
          </p:cNvPr>
          <p:cNvSpPr>
            <a:spLocks noGrp="1"/>
          </p:cNvSpPr>
          <p:nvPr>
            <p:ph type="title"/>
            <p:custDataLst>
              <p:tags r:id="rId1"/>
            </p:custDataLst>
          </p:nvPr>
        </p:nvSpPr>
        <p:spPr>
          <a:xfrm>
            <a:off x="612648" y="585216"/>
            <a:ext cx="8911769" cy="1292662"/>
          </a:xfrm>
        </p:spPr>
        <p:txBody>
          <a:bodyPr/>
          <a:lstStyle/>
          <a:p>
            <a:pPr>
              <a:lnSpc>
                <a:spcPct val="100000"/>
              </a:lnSpc>
            </a:pPr>
            <a:r>
              <a:rPr lang="fr-CA" sz="3200" dirty="0"/>
              <a:t>Visites fréquentes à l’urgence pour des problèmes </a:t>
            </a:r>
            <a:br>
              <a:rPr lang="fr-CA" sz="3200" dirty="0"/>
            </a:br>
            <a:r>
              <a:rPr lang="fr-CA" sz="3200" dirty="0"/>
              <a:t>de santé mentale et d’utilisation de substances</a:t>
            </a:r>
            <a:br>
              <a:rPr lang="fr-CA" dirty="0"/>
            </a:br>
            <a:r>
              <a:rPr lang="fr-CA" sz="2000" dirty="0"/>
              <a:t>Principales constatations, 2022-2023</a:t>
            </a:r>
            <a:endParaRPr lang="fr-CA" sz="2400" dirty="0"/>
          </a:p>
        </p:txBody>
      </p:sp>
      <p:pic>
        <p:nvPicPr>
          <p:cNvPr id="3" name="Picture 2" descr="Près de 1 Canadien sur 10 qui visite l’urgence pour des problèmes de santé mentale et d'utilisation de substances le fait 4 fois ou plus par année. (Source : ICIS, 2022)">
            <a:extLst>
              <a:ext uri="{FF2B5EF4-FFF2-40B4-BE49-F238E27FC236}">
                <a16:creationId xmlns:a16="http://schemas.microsoft.com/office/drawing/2014/main" id="{ECBE48EC-E282-241D-FE80-CBAF03F3547D}"/>
              </a:ext>
            </a:extLst>
          </p:cNvPr>
          <p:cNvPicPr>
            <a:picLocks noChangeAspect="1"/>
          </p:cNvPicPr>
          <p:nvPr/>
        </p:nvPicPr>
        <p:blipFill>
          <a:blip r:embed="rId9"/>
          <a:stretch>
            <a:fillRect/>
          </a:stretch>
        </p:blipFill>
        <p:spPr>
          <a:xfrm>
            <a:off x="465408" y="2302520"/>
            <a:ext cx="2176190" cy="2894743"/>
          </a:xfrm>
          <a:prstGeom prst="rect">
            <a:avLst/>
          </a:prstGeom>
        </p:spPr>
      </p:pic>
      <p:pic>
        <p:nvPicPr>
          <p:cNvPr id="5" name="Picture 4" descr="Qui visite fréquemment l’urgence pour des problèmes de santé mentale et d'utilisation de substances au Canada? La moitié a moins de 36 ans; 57 % sont des hommes et 43 %, des femmes. Enfants et jeunes (moins de 25 ans) : 41 % sont des garçons et 59 %, des filles. (Source : ICIS, 2022)">
            <a:extLst>
              <a:ext uri="{FF2B5EF4-FFF2-40B4-BE49-F238E27FC236}">
                <a16:creationId xmlns:a16="http://schemas.microsoft.com/office/drawing/2014/main" id="{AEAE2411-29F1-D09A-B783-05C690369393}"/>
              </a:ext>
            </a:extLst>
          </p:cNvPr>
          <p:cNvPicPr>
            <a:picLocks noChangeAspect="1"/>
          </p:cNvPicPr>
          <p:nvPr/>
        </p:nvPicPr>
        <p:blipFill>
          <a:blip r:embed="rId10"/>
          <a:stretch>
            <a:fillRect/>
          </a:stretch>
        </p:blipFill>
        <p:spPr>
          <a:xfrm>
            <a:off x="2986090" y="2596285"/>
            <a:ext cx="3740717" cy="2677180"/>
          </a:xfrm>
          <a:prstGeom prst="rect">
            <a:avLst/>
          </a:prstGeom>
        </p:spPr>
      </p:pic>
      <p:pic>
        <p:nvPicPr>
          <p:cNvPr id="8" name="Picture 7" descr="Quelle est la raison des visites fréquentes à l’urgence pour des problèmes de santé mentale et d'utilisation de substances? Problèmes de santé mentale seulement (p. ex. anxiété, trouble de l’humeur) : 34 %; Problèmes d'utilisation de substances seulement (habituellement en lien avec l’alcool) : 19 %; Problèmes de santé mentale et d'utilisation de substances : 47 %. (Source : ICIS, 2022)">
            <a:extLst>
              <a:ext uri="{FF2B5EF4-FFF2-40B4-BE49-F238E27FC236}">
                <a16:creationId xmlns:a16="http://schemas.microsoft.com/office/drawing/2014/main" id="{FF38E550-1028-EA68-2095-DBA45F3B9309}"/>
              </a:ext>
            </a:extLst>
          </p:cNvPr>
          <p:cNvPicPr>
            <a:picLocks noChangeAspect="1"/>
          </p:cNvPicPr>
          <p:nvPr/>
        </p:nvPicPr>
        <p:blipFill>
          <a:blip r:embed="rId11"/>
          <a:stretch>
            <a:fillRect/>
          </a:stretch>
        </p:blipFill>
        <p:spPr>
          <a:xfrm>
            <a:off x="6959393" y="2663251"/>
            <a:ext cx="4995900" cy="2005971"/>
          </a:xfrm>
          <a:prstGeom prst="rect">
            <a:avLst/>
          </a:prstGeom>
        </p:spPr>
      </p:pic>
      <p:sp>
        <p:nvSpPr>
          <p:cNvPr id="27" name="TextBox 26">
            <a:extLst>
              <a:ext uri="{FF2B5EF4-FFF2-40B4-BE49-F238E27FC236}">
                <a16:creationId xmlns:a16="http://schemas.microsoft.com/office/drawing/2014/main" id="{422A7E37-90ED-019F-0F10-F8C91CA83E1F}"/>
              </a:ext>
            </a:extLst>
          </p:cNvPr>
          <p:cNvSpPr txBox="1"/>
          <p:nvPr>
            <p:custDataLst>
              <p:tags r:id="rId2"/>
            </p:custDataLst>
          </p:nvPr>
        </p:nvSpPr>
        <p:spPr>
          <a:xfrm>
            <a:off x="617283" y="5765190"/>
            <a:ext cx="10968165" cy="584775"/>
          </a:xfrm>
          <a:prstGeom prst="rect">
            <a:avLst/>
          </a:prstGeom>
          <a:noFill/>
        </p:spPr>
        <p:txBody>
          <a:bodyPr wrap="square" lIns="0">
            <a:spAutoFit/>
          </a:bodyPr>
          <a:lstStyle/>
          <a:p>
            <a:r>
              <a:rPr lang="fr-CA" sz="1600" b="1" dirty="0">
                <a:latin typeface="Calibri" panose="020F0502020204030204" pitchFamily="34" charset="0"/>
              </a:rPr>
              <a:t>Définition : </a:t>
            </a:r>
            <a:r>
              <a:rPr lang="fr-CA" sz="1600" b="0" dirty="0">
                <a:solidFill>
                  <a:schemeClr val="tx1"/>
                </a:solidFill>
              </a:rPr>
              <a:t>Proportion de personnes, parmi les visiteurs des services d’urgence, qui se rendent fréquemment à l’urgence </a:t>
            </a:r>
            <a:br>
              <a:rPr lang="fr-CA" sz="1600" b="0" dirty="0">
                <a:solidFill>
                  <a:schemeClr val="tx1"/>
                </a:solidFill>
              </a:rPr>
            </a:br>
            <a:r>
              <a:rPr lang="fr-CA" sz="1600" b="0" dirty="0">
                <a:solidFill>
                  <a:schemeClr val="tx1"/>
                </a:solidFill>
              </a:rPr>
              <a:t>(au moins 4 fois par an) pour obtenir des services liés à la santé mentale et à l’utilisation de substances.</a:t>
            </a:r>
          </a:p>
        </p:txBody>
      </p:sp>
      <p:pic>
        <p:nvPicPr>
          <p:cNvPr id="16" name="Graphic 15">
            <a:extLst>
              <a:ext uri="{FF2B5EF4-FFF2-40B4-BE49-F238E27FC236}">
                <a16:creationId xmlns:a16="http://schemas.microsoft.com/office/drawing/2014/main" id="{AC234BC9-3CF4-4D3D-A041-2EC87A969246}"/>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2">
            <a:extLst>
              <a:ext uri="{96DAC541-7B7A-43D3-8B79-37D633B846F1}">
                <asvg:svgBlip xmlns:asvg="http://schemas.microsoft.com/office/drawing/2016/SVG/main" r:embed="rId13"/>
              </a:ext>
            </a:extLst>
          </a:blip>
          <a:stretch>
            <a:fillRect/>
          </a:stretch>
        </p:blipFill>
        <p:spPr>
          <a:xfrm>
            <a:off x="10736093" y="186700"/>
            <a:ext cx="1219200" cy="1219200"/>
          </a:xfrm>
          <a:prstGeom prst="rect">
            <a:avLst/>
          </a:prstGeom>
        </p:spPr>
      </p:pic>
      <p:cxnSp>
        <p:nvCxnSpPr>
          <p:cNvPr id="6" name="Straight Connector 5">
            <a:extLst>
              <a:ext uri="{FF2B5EF4-FFF2-40B4-BE49-F238E27FC236}">
                <a16:creationId xmlns:a16="http://schemas.microsoft.com/office/drawing/2014/main" id="{1F71E81B-61B6-A348-D402-A3A909F34048}"/>
              </a:ext>
              <a:ext uri="{C183D7F6-B498-43B3-948B-1728B52AA6E4}">
                <adec:decorative xmlns:adec="http://schemas.microsoft.com/office/drawing/2017/decorative" val="1"/>
              </a:ext>
            </a:extLst>
          </p:cNvPr>
          <p:cNvCxnSpPr>
            <a:cxnSpLocks/>
          </p:cNvCxnSpPr>
          <p:nvPr>
            <p:custDataLst>
              <p:tags r:id="rId4"/>
            </p:custDataLst>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9530CE-ADAF-3926-AFE0-CFA6AE2AD659}"/>
              </a:ext>
              <a:ext uri="{C183D7F6-B498-43B3-948B-1728B52AA6E4}">
                <adec:decorative xmlns:adec="http://schemas.microsoft.com/office/drawing/2017/decorative" val="1"/>
              </a:ext>
            </a:extLst>
          </p:cNvPr>
          <p:cNvCxnSpPr>
            <a:cxnSpLocks/>
          </p:cNvCxnSpPr>
          <p:nvPr>
            <p:custDataLst>
              <p:tags r:id="rId5"/>
            </p:custDataLst>
          </p:nvPr>
        </p:nvCxnSpPr>
        <p:spPr>
          <a:xfrm>
            <a:off x="2815740" y="2191187"/>
            <a:ext cx="0" cy="3200400"/>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F7524B5-7EB0-FDF2-AE7A-C4055BDC54AF}"/>
              </a:ext>
              <a:ext uri="{C183D7F6-B498-43B3-948B-1728B52AA6E4}">
                <adec:decorative xmlns:adec="http://schemas.microsoft.com/office/drawing/2017/decorative" val="1"/>
              </a:ext>
            </a:extLst>
          </p:cNvPr>
          <p:cNvCxnSpPr>
            <a:cxnSpLocks/>
          </p:cNvCxnSpPr>
          <p:nvPr>
            <p:custDataLst>
              <p:tags r:id="rId6"/>
            </p:custDataLst>
          </p:nvPr>
        </p:nvCxnSpPr>
        <p:spPr>
          <a:xfrm>
            <a:off x="6915995" y="2182479"/>
            <a:ext cx="0" cy="3200400"/>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186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84710D-CBD9-420B-936F-2D4913B73F40}"/>
              </a:ext>
            </a:extLst>
          </p:cNvPr>
          <p:cNvSpPr>
            <a:spLocks noGrp="1"/>
          </p:cNvSpPr>
          <p:nvPr>
            <p:ph type="title" idx="4294967295"/>
            <p:custDataLst>
              <p:tags r:id="rId1"/>
            </p:custDataLst>
          </p:nvPr>
        </p:nvSpPr>
        <p:spPr>
          <a:xfrm>
            <a:off x="1582738" y="1622425"/>
            <a:ext cx="10609262" cy="2670175"/>
          </a:xfrm>
          <a:prstGeom prst="rect">
            <a:avLst/>
          </a:prstGeom>
          <a:solidFill>
            <a:srgbClr val="00A199"/>
          </a:solidFill>
          <a:ln>
            <a:noFill/>
            <a:prstDash/>
          </a:ln>
          <a:effectLst/>
        </p:spPr>
        <p:txBody>
          <a:bodyPr rot="0" spcFirstLastPara="0" vertOverflow="overflow" horzOverflow="overflow" vert="horz" wrap="square" lIns="180000" tIns="522000" rIns="0" bIns="522000" numCol="1" spcCol="0" rtlCol="0" fromWordArt="0" anchor="t" anchorCtr="0" forceAA="0" compatLnSpc="1">
            <a:prstTxWarp prst="textNoShape">
              <a:avLst/>
            </a:prstTxWarp>
            <a:spAutoFit/>
          </a:bodyPr>
          <a:lstStyle/>
          <a:p>
            <a:pPr marL="304792" marR="0" lvl="0" indent="-304792" algn="l" defTabSz="1219170" rtl="0" eaLnBrk="1" fontAlgn="auto" latinLnBrk="0" hangingPunct="1">
              <a:lnSpc>
                <a:spcPts val="4667"/>
              </a:lnSpc>
              <a:spcBef>
                <a:spcPts val="0"/>
              </a:spcBef>
              <a:spcAft>
                <a:spcPts val="1600"/>
              </a:spcAft>
              <a:buClr>
                <a:srgbClr val="00A199"/>
              </a:buClr>
              <a:buSzTx/>
              <a:buFont typeface="Calibri" panose="020F0502020204030204" pitchFamily="34" charset="0"/>
              <a:buChar char=" "/>
              <a:tabLst/>
              <a:defRPr/>
            </a:pPr>
            <a:r>
              <a:rPr kumimoji="0" lang="fr-CA" sz="4667" b="0" i="0" u="none" strike="noStrike" kern="1200" cap="none" spc="0" normalizeH="0" baseline="0" noProof="0" dirty="0">
                <a:ln>
                  <a:noFill/>
                </a:ln>
                <a:solidFill>
                  <a:schemeClr val="bg1"/>
                </a:solidFill>
                <a:effectLst/>
                <a:uLnTx/>
                <a:uFillTx/>
                <a:latin typeface="+mn-lt"/>
                <a:ea typeface="+mn-ea"/>
                <a:cs typeface="+mn-cs"/>
              </a:rPr>
              <a:t>Annexe B</a:t>
            </a:r>
          </a:p>
          <a:p>
            <a:pPr marL="304792" marR="0" lvl="0" indent="-304792" algn="l" defTabSz="1219170" rtl="0" eaLnBrk="1" fontAlgn="auto" latinLnBrk="0" hangingPunct="1">
              <a:lnSpc>
                <a:spcPct val="100000"/>
              </a:lnSpc>
              <a:spcBef>
                <a:spcPts val="0"/>
              </a:spcBef>
              <a:spcAft>
                <a:spcPts val="1600"/>
              </a:spcAft>
              <a:buClr>
                <a:srgbClr val="00A199"/>
              </a:buClr>
              <a:buSzTx/>
              <a:buFont typeface="Calibri" panose="020F0502020204030204" pitchFamily="34" charset="0"/>
              <a:buChar char=" "/>
              <a:tabLst/>
              <a:defRPr/>
            </a:pPr>
            <a:r>
              <a:rPr kumimoji="0" lang="fr-FR" sz="2933" b="0" i="0" u="none" strike="noStrike" kern="1200" cap="none" spc="0" normalizeH="0" baseline="0" noProof="0" dirty="0">
                <a:ln>
                  <a:noFill/>
                </a:ln>
                <a:solidFill>
                  <a:schemeClr val="bg1"/>
                </a:solidFill>
                <a:effectLst/>
                <a:uLnTx/>
                <a:uFillTx/>
                <a:latin typeface="+mn-lt"/>
                <a:ea typeface="+mn-ea"/>
                <a:cs typeface="+mn-cs"/>
              </a:rPr>
              <a:t>Indicateurs de l’accès aux services à domicile </a:t>
            </a:r>
            <a:br>
              <a:rPr kumimoji="0" lang="fr-FR" sz="2933" b="0" i="0" u="none" strike="noStrike" kern="1200" cap="none" spc="0" normalizeH="0" baseline="0" noProof="0" dirty="0">
                <a:ln>
                  <a:noFill/>
                </a:ln>
                <a:solidFill>
                  <a:schemeClr val="bg1"/>
                </a:solidFill>
                <a:effectLst/>
                <a:uLnTx/>
                <a:uFillTx/>
                <a:latin typeface="+mn-lt"/>
                <a:ea typeface="+mn-ea"/>
                <a:cs typeface="+mn-cs"/>
              </a:rPr>
            </a:br>
            <a:r>
              <a:rPr kumimoji="0" lang="fr-FR" sz="2933" b="0" i="0" u="none" strike="noStrike" kern="1200" cap="none" spc="0" normalizeH="0" baseline="0" noProof="0" dirty="0">
                <a:ln>
                  <a:noFill/>
                </a:ln>
                <a:solidFill>
                  <a:schemeClr val="bg1"/>
                </a:solidFill>
                <a:effectLst/>
                <a:uLnTx/>
                <a:uFillTx/>
                <a:latin typeface="+mn-lt"/>
                <a:ea typeface="+mn-ea"/>
                <a:cs typeface="+mn-cs"/>
              </a:rPr>
              <a:t>et aux soins communautaires</a:t>
            </a:r>
          </a:p>
        </p:txBody>
      </p:sp>
    </p:spTree>
    <p:extLst>
      <p:ext uri="{BB962C8B-B14F-4D97-AF65-F5344CB8AC3E}">
        <p14:creationId xmlns:p14="http://schemas.microsoft.com/office/powerpoint/2010/main" val="16223606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44C515F-9A26-4EF4-B4DE-DCE0459663E3}"/>
              </a:ext>
            </a:extLst>
          </p:cNvPr>
          <p:cNvSpPr>
            <a:spLocks noGrp="1"/>
          </p:cNvSpPr>
          <p:nvPr>
            <p:ph type="title"/>
            <p:custDataLst>
              <p:tags r:id="rId1"/>
            </p:custDataLst>
          </p:nvPr>
        </p:nvSpPr>
        <p:spPr>
          <a:xfrm>
            <a:off x="612648" y="585216"/>
            <a:ext cx="10972800" cy="800219"/>
          </a:xfrm>
        </p:spPr>
        <p:txBody>
          <a:bodyPr/>
          <a:lstStyle/>
          <a:p>
            <a:pPr>
              <a:lnSpc>
                <a:spcPct val="100000"/>
              </a:lnSpc>
            </a:pPr>
            <a:r>
              <a:rPr lang="fr-FR" sz="3200" dirty="0"/>
              <a:t>Décès à domicile ou dans la collectivité</a:t>
            </a:r>
            <a:br>
              <a:rPr lang="en-US" dirty="0"/>
            </a:br>
            <a:r>
              <a:rPr lang="fr-CA" sz="2000" dirty="0"/>
              <a:t>Principales constatations, 2021 (année civile)</a:t>
            </a:r>
            <a:endParaRPr lang="en-CA" sz="2400" dirty="0"/>
          </a:p>
        </p:txBody>
      </p:sp>
      <p:pic>
        <p:nvPicPr>
          <p:cNvPr id="4" name="Picture 3" descr="Plus de la moitié des Canadiens décèdent à la maison ou dans la collectivité; Source : ICIS, 2021&quot;">
            <a:extLst>
              <a:ext uri="{FF2B5EF4-FFF2-40B4-BE49-F238E27FC236}">
                <a16:creationId xmlns:a16="http://schemas.microsoft.com/office/drawing/2014/main" id="{B16A38CA-8105-9F76-D787-B030F85A0D5E}"/>
              </a:ext>
            </a:extLst>
          </p:cNvPr>
          <p:cNvPicPr>
            <a:picLocks noChangeAspect="1"/>
          </p:cNvPicPr>
          <p:nvPr/>
        </p:nvPicPr>
        <p:blipFill rotWithShape="1">
          <a:blip r:embed="rId8"/>
          <a:srcRect b="1320"/>
          <a:stretch/>
        </p:blipFill>
        <p:spPr>
          <a:xfrm>
            <a:off x="612648" y="2081222"/>
            <a:ext cx="2472583" cy="3149601"/>
          </a:xfrm>
          <a:prstGeom prst="rect">
            <a:avLst/>
          </a:prstGeom>
        </p:spPr>
      </p:pic>
      <p:pic>
        <p:nvPicPr>
          <p:cNvPr id="7" name="Picture 6" descr="&quot;Près de 4 personnes sur 10 décédées à l’hôpital y avaient passé 3 jours ou moins; Source : ICIS, 2021&quot;">
            <a:extLst>
              <a:ext uri="{FF2B5EF4-FFF2-40B4-BE49-F238E27FC236}">
                <a16:creationId xmlns:a16="http://schemas.microsoft.com/office/drawing/2014/main" id="{70E6D43B-ABCE-03B1-8012-A0FD7A8F28A9}"/>
              </a:ext>
            </a:extLst>
          </p:cNvPr>
          <p:cNvPicPr>
            <a:picLocks noChangeAspect="1"/>
          </p:cNvPicPr>
          <p:nvPr/>
        </p:nvPicPr>
        <p:blipFill>
          <a:blip r:embed="rId9"/>
          <a:stretch>
            <a:fillRect/>
          </a:stretch>
        </p:blipFill>
        <p:spPr>
          <a:xfrm>
            <a:off x="3602334" y="1906825"/>
            <a:ext cx="3792766" cy="3323998"/>
          </a:xfrm>
          <a:prstGeom prst="rect">
            <a:avLst/>
          </a:prstGeom>
        </p:spPr>
      </p:pic>
      <p:pic>
        <p:nvPicPr>
          <p:cNvPr id="11" name="Picture 10" descr="&quot;Environ 1 résident en soins de longue durée sur 4 décédé à l’hôpital est décédé le jour de son transfert; Source : ICIS, 2021&quot;">
            <a:extLst>
              <a:ext uri="{FF2B5EF4-FFF2-40B4-BE49-F238E27FC236}">
                <a16:creationId xmlns:a16="http://schemas.microsoft.com/office/drawing/2014/main" id="{47E3D9D2-802A-D4EB-61FB-87EE8626723E}"/>
              </a:ext>
            </a:extLst>
          </p:cNvPr>
          <p:cNvPicPr>
            <a:picLocks noChangeAspect="1"/>
          </p:cNvPicPr>
          <p:nvPr/>
        </p:nvPicPr>
        <p:blipFill>
          <a:blip r:embed="rId10"/>
          <a:stretch>
            <a:fillRect/>
          </a:stretch>
        </p:blipFill>
        <p:spPr>
          <a:xfrm>
            <a:off x="7781740" y="1906825"/>
            <a:ext cx="4070448" cy="3302927"/>
          </a:xfrm>
          <a:prstGeom prst="rect">
            <a:avLst/>
          </a:prstGeom>
        </p:spPr>
      </p:pic>
      <p:sp>
        <p:nvSpPr>
          <p:cNvPr id="9" name="TextBox 8">
            <a:extLst>
              <a:ext uri="{FF2B5EF4-FFF2-40B4-BE49-F238E27FC236}">
                <a16:creationId xmlns:a16="http://schemas.microsoft.com/office/drawing/2014/main" id="{817FDA58-8FD3-04D3-D67D-3315AC198403}"/>
              </a:ext>
            </a:extLst>
          </p:cNvPr>
          <p:cNvSpPr txBox="1"/>
          <p:nvPr>
            <p:custDataLst>
              <p:tags r:id="rId2"/>
            </p:custDataLst>
          </p:nvPr>
        </p:nvSpPr>
        <p:spPr>
          <a:xfrm>
            <a:off x="612648" y="5777033"/>
            <a:ext cx="10486553" cy="338554"/>
          </a:xfrm>
          <a:prstGeom prst="rect">
            <a:avLst/>
          </a:prstGeom>
          <a:noFill/>
        </p:spPr>
        <p:txBody>
          <a:bodyPr wrap="square" lIns="0">
            <a:spAutoFit/>
          </a:bodyPr>
          <a:lstStyle/>
          <a:p>
            <a:r>
              <a:rPr lang="fr-CA" sz="1600" b="1" dirty="0"/>
              <a:t>Définition :</a:t>
            </a:r>
            <a:r>
              <a:rPr lang="fr-CA" sz="1600" dirty="0"/>
              <a:t> Pourcentage de personnes qui décèdent à domicile ou dans la collectivité chaque année.</a:t>
            </a:r>
          </a:p>
        </p:txBody>
      </p:sp>
      <p:cxnSp>
        <p:nvCxnSpPr>
          <p:cNvPr id="5" name="Straight Connector 4">
            <a:extLst>
              <a:ext uri="{FF2B5EF4-FFF2-40B4-BE49-F238E27FC236}">
                <a16:creationId xmlns:a16="http://schemas.microsoft.com/office/drawing/2014/main" id="{F161EB44-FE18-A2CF-AADB-B4760A296A69}"/>
              </a:ext>
              <a:ext uri="{C183D7F6-B498-43B3-948B-1728B52AA6E4}">
                <adec:decorative xmlns:adec="http://schemas.microsoft.com/office/drawing/2017/decorative" val="1"/>
              </a:ext>
            </a:extLst>
          </p:cNvPr>
          <p:cNvCxnSpPr>
            <a:cxnSpLocks/>
          </p:cNvCxnSpPr>
          <p:nvPr>
            <p:custDataLst>
              <p:tags r:id="rId3"/>
            </p:custDataLst>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890E542-FC8B-3F68-B5D5-1042FF139675}"/>
              </a:ext>
              <a:ext uri="{C183D7F6-B498-43B3-948B-1728B52AA6E4}">
                <adec:decorative xmlns:adec="http://schemas.microsoft.com/office/drawing/2017/decorative" val="1"/>
              </a:ext>
            </a:extLst>
          </p:cNvPr>
          <p:cNvCxnSpPr>
            <a:cxnSpLocks/>
          </p:cNvCxnSpPr>
          <p:nvPr>
            <p:custDataLst>
              <p:tags r:id="rId4"/>
            </p:custDataLst>
          </p:nvPr>
        </p:nvCxnSpPr>
        <p:spPr>
          <a:xfrm>
            <a:off x="3401733" y="1826644"/>
            <a:ext cx="0" cy="3383280"/>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56682F7-329C-8FCF-A2A8-B7D1937EAA03}"/>
              </a:ext>
              <a:ext uri="{C183D7F6-B498-43B3-948B-1728B52AA6E4}">
                <adec:decorative xmlns:adec="http://schemas.microsoft.com/office/drawing/2017/decorative" val="1"/>
              </a:ext>
            </a:extLst>
          </p:cNvPr>
          <p:cNvCxnSpPr>
            <a:cxnSpLocks/>
          </p:cNvCxnSpPr>
          <p:nvPr>
            <p:custDataLst>
              <p:tags r:id="rId5"/>
            </p:custDataLst>
          </p:nvPr>
        </p:nvCxnSpPr>
        <p:spPr>
          <a:xfrm>
            <a:off x="7680471" y="1826643"/>
            <a:ext cx="0" cy="3383280"/>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pic>
        <p:nvPicPr>
          <p:cNvPr id="2" name="Graphic 1">
            <a:extLst>
              <a:ext uri="{FF2B5EF4-FFF2-40B4-BE49-F238E27FC236}">
                <a16:creationId xmlns:a16="http://schemas.microsoft.com/office/drawing/2014/main" id="{8FCA24B9-21C1-9CC6-6C02-7E6A9F1A682A}"/>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735056" y="182880"/>
            <a:ext cx="1216152" cy="1216152"/>
          </a:xfrm>
          <a:prstGeom prst="rect">
            <a:avLst/>
          </a:prstGeom>
        </p:spPr>
      </p:pic>
    </p:spTree>
    <p:extLst>
      <p:ext uri="{BB962C8B-B14F-4D97-AF65-F5344CB8AC3E}">
        <p14:creationId xmlns:p14="http://schemas.microsoft.com/office/powerpoint/2010/main" val="3296597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F87B1CA-32B5-00A6-44CA-EC49F6915A44}"/>
              </a:ext>
            </a:extLst>
          </p:cNvPr>
          <p:cNvSpPr>
            <a:spLocks noGrp="1"/>
          </p:cNvSpPr>
          <p:nvPr>
            <p:ph type="title"/>
            <p:custDataLst>
              <p:tags r:id="rId1"/>
            </p:custDataLst>
          </p:nvPr>
        </p:nvSpPr>
        <p:spPr>
          <a:xfrm>
            <a:off x="612648" y="585216"/>
            <a:ext cx="10972800" cy="800219"/>
          </a:xfrm>
        </p:spPr>
        <p:txBody>
          <a:bodyPr/>
          <a:lstStyle/>
          <a:p>
            <a:pPr>
              <a:lnSpc>
                <a:spcPct val="100000"/>
              </a:lnSpc>
            </a:pPr>
            <a:r>
              <a:rPr lang="fr-CA" sz="3200" dirty="0"/>
              <a:t>Temps d’attente pour des services à domicile</a:t>
            </a:r>
            <a:br>
              <a:rPr lang="en-US" dirty="0"/>
            </a:br>
            <a:r>
              <a:rPr lang="fr-CA" sz="2000" dirty="0"/>
              <a:t>Principales constatations, 2022-2023</a:t>
            </a:r>
            <a:endParaRPr lang="en-CA" sz="2400" dirty="0"/>
          </a:p>
        </p:txBody>
      </p:sp>
      <p:pic>
        <p:nvPicPr>
          <p:cNvPr id="6" name="Picture 5" descr="La moitié des Canadiens attendent quelques jours pour des services à domicile, alors qu’une personne sur 10 attend environ un mois.&#10;(Source : ICIS, 2022-2023)">
            <a:extLst>
              <a:ext uri="{FF2B5EF4-FFF2-40B4-BE49-F238E27FC236}">
                <a16:creationId xmlns:a16="http://schemas.microsoft.com/office/drawing/2014/main" id="{5A5FD1C0-1AD1-E78D-0B15-E9762A0AD3EA}"/>
              </a:ext>
            </a:extLst>
          </p:cNvPr>
          <p:cNvPicPr>
            <a:picLocks noChangeAspect="1"/>
          </p:cNvPicPr>
          <p:nvPr/>
        </p:nvPicPr>
        <p:blipFill>
          <a:blip r:embed="rId8"/>
          <a:stretch>
            <a:fillRect/>
          </a:stretch>
        </p:blipFill>
        <p:spPr>
          <a:xfrm>
            <a:off x="495245" y="2100518"/>
            <a:ext cx="6096053" cy="2750497"/>
          </a:xfrm>
          <a:prstGeom prst="rect">
            <a:avLst/>
          </a:prstGeom>
        </p:spPr>
      </p:pic>
      <p:sp>
        <p:nvSpPr>
          <p:cNvPr id="5" name="Rectangle 4"/>
          <p:cNvSpPr/>
          <p:nvPr>
            <p:custDataLst>
              <p:tags r:id="rId2"/>
            </p:custDataLst>
          </p:nvPr>
        </p:nvSpPr>
        <p:spPr>
          <a:xfrm>
            <a:off x="6909911" y="2274838"/>
            <a:ext cx="4786844" cy="2308324"/>
          </a:xfrm>
          <a:prstGeom prst="rect">
            <a:avLst/>
          </a:prstGeom>
        </p:spPr>
        <p:txBody>
          <a:bodyPr wrap="square" anchor="t">
            <a:spAutoFit/>
          </a:bodyPr>
          <a:lstStyle/>
          <a:p>
            <a:pPr marL="173038" indent="-173038" defTabSz="914378">
              <a:spcBef>
                <a:spcPts val="200"/>
              </a:spcBef>
              <a:spcAft>
                <a:spcPts val="225"/>
              </a:spcAft>
              <a:buClr>
                <a:srgbClr val="365254"/>
              </a:buClr>
              <a:buFont typeface="Arial" panose="020B0604020202020204" pitchFamily="34" charset="0"/>
              <a:buChar char="•"/>
            </a:pPr>
            <a:r>
              <a:rPr lang="fr-CA" sz="1800" dirty="0">
                <a:solidFill>
                  <a:srgbClr val="365254"/>
                </a:solidFill>
                <a:latin typeface="Calibri"/>
              </a:rPr>
              <a:t>Les données doivent être interprétées </a:t>
            </a:r>
            <a:br>
              <a:rPr lang="fr-CA" sz="1800" dirty="0">
                <a:solidFill>
                  <a:srgbClr val="365254"/>
                </a:solidFill>
                <a:latin typeface="Calibri"/>
              </a:rPr>
            </a:br>
            <a:r>
              <a:rPr lang="fr-CA" sz="1800" dirty="0">
                <a:solidFill>
                  <a:srgbClr val="365254"/>
                </a:solidFill>
                <a:latin typeface="Calibri"/>
              </a:rPr>
              <a:t>avec prudence. </a:t>
            </a:r>
            <a:r>
              <a:rPr lang="fr-FR" sz="1800" b="0" dirty="0">
                <a:solidFill>
                  <a:srgbClr val="365254"/>
                </a:solidFill>
                <a:latin typeface="Calibri"/>
              </a:rPr>
              <a:t>Elles proviennent de systèmes provinciaux et territoriaux indépendants qui s’appuient sur des définitions comptant des différences connues</a:t>
            </a:r>
            <a:r>
              <a:rPr lang="fr-CA" sz="1800" b="0" dirty="0">
                <a:solidFill>
                  <a:srgbClr val="365254"/>
                </a:solidFill>
              </a:rPr>
              <a:t>. Les autorités compétentes se sont engagées à travailler ensemble pour harmoniser les définitions et améliorer </a:t>
            </a:r>
            <a:br>
              <a:rPr lang="fr-CA" sz="1800" b="0" dirty="0">
                <a:solidFill>
                  <a:srgbClr val="365254"/>
                </a:solidFill>
              </a:rPr>
            </a:br>
            <a:r>
              <a:rPr lang="fr-CA" sz="1800" b="0" dirty="0">
                <a:solidFill>
                  <a:srgbClr val="365254"/>
                </a:solidFill>
              </a:rPr>
              <a:t>la comparabilité des résultats</a:t>
            </a:r>
            <a:endParaRPr lang="fr-CA" sz="1800" dirty="0">
              <a:solidFill>
                <a:srgbClr val="365254"/>
              </a:solidFill>
              <a:latin typeface="Calibri"/>
            </a:endParaRPr>
          </a:p>
        </p:txBody>
      </p:sp>
      <p:sp>
        <p:nvSpPr>
          <p:cNvPr id="9" name="TextBox 8">
            <a:extLst>
              <a:ext uri="{FF2B5EF4-FFF2-40B4-BE49-F238E27FC236}">
                <a16:creationId xmlns:a16="http://schemas.microsoft.com/office/drawing/2014/main" id="{07A69A70-020F-48EF-83BC-26780D991931}"/>
              </a:ext>
            </a:extLst>
          </p:cNvPr>
          <p:cNvSpPr txBox="1"/>
          <p:nvPr>
            <p:custDataLst>
              <p:tags r:id="rId3"/>
            </p:custDataLst>
          </p:nvPr>
        </p:nvSpPr>
        <p:spPr>
          <a:xfrm>
            <a:off x="612648" y="5776185"/>
            <a:ext cx="10984915" cy="584775"/>
          </a:xfrm>
          <a:prstGeom prst="rect">
            <a:avLst/>
          </a:prstGeom>
          <a:noFill/>
        </p:spPr>
        <p:txBody>
          <a:bodyPr wrap="square" lIns="0">
            <a:spAutoFit/>
          </a:bodyPr>
          <a:lstStyle/>
          <a:p>
            <a:r>
              <a:rPr lang="fr-CA" sz="1600" b="1" dirty="0">
                <a:latin typeface="Calibri" panose="020F0502020204030204" pitchFamily="34" charset="0"/>
              </a:rPr>
              <a:t>Définition : </a:t>
            </a:r>
            <a:r>
              <a:rPr lang="fr-CA" sz="1600" dirty="0">
                <a:latin typeface="+mj-lt"/>
              </a:rPr>
              <a:t>Nombre médian de jours civils d’attente entre la date de réception de la demande d’orientation initiale et la date </a:t>
            </a:r>
            <a:br>
              <a:rPr lang="fr-CA" sz="1600" dirty="0">
                <a:latin typeface="+mj-lt"/>
              </a:rPr>
            </a:br>
            <a:r>
              <a:rPr lang="fr-CA" sz="1600" dirty="0">
                <a:latin typeface="+mj-lt"/>
              </a:rPr>
              <a:t>de prestation du premier service à domicile.</a:t>
            </a:r>
          </a:p>
        </p:txBody>
      </p:sp>
      <p:pic>
        <p:nvPicPr>
          <p:cNvPr id="13" name="Graphic 12">
            <a:extLst>
              <a:ext uri="{FF2B5EF4-FFF2-40B4-BE49-F238E27FC236}">
                <a16:creationId xmlns:a16="http://schemas.microsoft.com/office/drawing/2014/main" id="{960ED07E-4E29-448C-8C78-843D8979D0A4}"/>
              </a:ext>
              <a:ext uri="{C183D7F6-B498-43B3-948B-1728B52AA6E4}">
                <adec:decorative xmlns:adec="http://schemas.microsoft.com/office/drawing/2017/decorative" val="1"/>
              </a:ext>
            </a:extLst>
          </p:cNvPr>
          <p:cNvPicPr>
            <a:picLocks noChangeAspect="1"/>
          </p:cNvPicPr>
          <p:nvPr>
            <p:custDataLst>
              <p:tags r:id="rId4"/>
            </p:custDataLst>
          </p:nvPr>
        </p:nvPicPr>
        <p:blipFill>
          <a:blip r:embed="rId9">
            <a:extLst>
              <a:ext uri="{96DAC541-7B7A-43D3-8B79-37D633B846F1}">
                <asvg:svgBlip xmlns:asvg="http://schemas.microsoft.com/office/drawing/2016/SVG/main" r:embed="rId10"/>
              </a:ext>
            </a:extLst>
          </a:blip>
          <a:stretch>
            <a:fillRect/>
          </a:stretch>
        </p:blipFill>
        <p:spPr>
          <a:xfrm>
            <a:off x="10735056" y="182880"/>
            <a:ext cx="1219200" cy="1219200"/>
          </a:xfrm>
          <a:prstGeom prst="rect">
            <a:avLst/>
          </a:prstGeom>
        </p:spPr>
      </p:pic>
      <p:cxnSp>
        <p:nvCxnSpPr>
          <p:cNvPr id="4" name="Straight Connector 3">
            <a:extLst>
              <a:ext uri="{FF2B5EF4-FFF2-40B4-BE49-F238E27FC236}">
                <a16:creationId xmlns:a16="http://schemas.microsoft.com/office/drawing/2014/main" id="{607DAC4B-A761-6163-E3B7-84EA751AD9E0}"/>
              </a:ext>
              <a:ext uri="{C183D7F6-B498-43B3-948B-1728B52AA6E4}">
                <adec:decorative xmlns:adec="http://schemas.microsoft.com/office/drawing/2017/decorative" val="1"/>
              </a:ext>
            </a:extLst>
          </p:cNvPr>
          <p:cNvCxnSpPr>
            <a:cxnSpLocks/>
          </p:cNvCxnSpPr>
          <p:nvPr>
            <p:custDataLst>
              <p:tags r:id="rId5"/>
            </p:custDataLst>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5402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ED9856-722E-012C-D313-B1A95AFCDA5A}"/>
              </a:ext>
            </a:extLst>
          </p:cNvPr>
          <p:cNvSpPr>
            <a:spLocks noGrp="1"/>
          </p:cNvSpPr>
          <p:nvPr>
            <p:ph type="title"/>
            <p:custDataLst>
              <p:tags r:id="rId1"/>
            </p:custDataLst>
          </p:nvPr>
        </p:nvSpPr>
        <p:spPr>
          <a:xfrm>
            <a:off x="612648" y="585216"/>
            <a:ext cx="9709300" cy="1292662"/>
          </a:xfrm>
        </p:spPr>
        <p:txBody>
          <a:bodyPr/>
          <a:lstStyle/>
          <a:p>
            <a:pPr>
              <a:lnSpc>
                <a:spcPct val="100000"/>
              </a:lnSpc>
            </a:pPr>
            <a:r>
              <a:rPr lang="fr-CA" sz="3200" dirty="0"/>
              <a:t>Maintien à domicile du bénéficiaire grâce</a:t>
            </a:r>
            <a:br>
              <a:rPr lang="fr-CA" sz="3200" dirty="0"/>
            </a:br>
            <a:r>
              <a:rPr lang="fr-CA" sz="3200" dirty="0"/>
              <a:t>aux services à domicile</a:t>
            </a:r>
            <a:br>
              <a:rPr lang="fr-CA" sz="3200" dirty="0"/>
            </a:br>
            <a:r>
              <a:rPr lang="fr-CA" sz="2000" dirty="0"/>
              <a:t>Principales constatations, 2022</a:t>
            </a:r>
            <a:endParaRPr lang="en-CA" sz="2400" dirty="0"/>
          </a:p>
        </p:txBody>
      </p:sp>
      <p:pic>
        <p:nvPicPr>
          <p:cNvPr id="4" name="Picture 3" descr="Parmi les ménages canadiens, environ 1 sur 14 a reçu des services à domicile dans les 12 derniers mois. Environ 8 sur 10 ont déclaré que ces services ont grandement contribué au maintien à domicile du bénéficiaire. (Source : Statistique Canada, ESCC, 2022)">
            <a:extLst>
              <a:ext uri="{FF2B5EF4-FFF2-40B4-BE49-F238E27FC236}">
                <a16:creationId xmlns:a16="http://schemas.microsoft.com/office/drawing/2014/main" id="{ED031EA2-E3C5-4DC9-F9D3-2BDD2ED88FA3}"/>
              </a:ext>
            </a:extLst>
          </p:cNvPr>
          <p:cNvPicPr>
            <a:picLocks noChangeAspect="1"/>
          </p:cNvPicPr>
          <p:nvPr/>
        </p:nvPicPr>
        <p:blipFill rotWithShape="1">
          <a:blip r:embed="rId7"/>
          <a:srcRect l="2802" t="7461" r="1421" b="6618"/>
          <a:stretch/>
        </p:blipFill>
        <p:spPr>
          <a:xfrm>
            <a:off x="2543829" y="2446479"/>
            <a:ext cx="7104342" cy="2533644"/>
          </a:xfrm>
          <a:prstGeom prst="rect">
            <a:avLst/>
          </a:prstGeom>
        </p:spPr>
      </p:pic>
      <p:sp>
        <p:nvSpPr>
          <p:cNvPr id="3" name="TextBox 2">
            <a:extLst>
              <a:ext uri="{FF2B5EF4-FFF2-40B4-BE49-F238E27FC236}">
                <a16:creationId xmlns:a16="http://schemas.microsoft.com/office/drawing/2014/main" id="{9A8AC304-E2F5-D487-89C9-414F841A3017}"/>
              </a:ext>
            </a:extLst>
          </p:cNvPr>
          <p:cNvSpPr txBox="1"/>
          <p:nvPr>
            <p:custDataLst>
              <p:tags r:id="rId2"/>
            </p:custDataLst>
          </p:nvPr>
        </p:nvSpPr>
        <p:spPr>
          <a:xfrm>
            <a:off x="612648" y="5776185"/>
            <a:ext cx="10519809" cy="584775"/>
          </a:xfrm>
          <a:prstGeom prst="rect">
            <a:avLst/>
          </a:prstGeom>
          <a:noFill/>
        </p:spPr>
        <p:txBody>
          <a:bodyPr wrap="square" lIns="0">
            <a:spAutoFit/>
          </a:bodyPr>
          <a:lstStyle/>
          <a:p>
            <a:r>
              <a:rPr lang="fr-CA" sz="1600" b="1" dirty="0">
                <a:latin typeface="Calibri" panose="020F0502020204030204" pitchFamily="34" charset="0"/>
              </a:rPr>
              <a:t>Définition : </a:t>
            </a:r>
            <a:r>
              <a:rPr lang="fr-CA" sz="1600" dirty="0">
                <a:latin typeface="+mj-lt"/>
              </a:rPr>
              <a:t>Pourcentage de ménages où au moins un membre a reçu des services à domicile qui ont été très utiles pour lui permettre de rester chez lui au cours des 12 derniers mois.</a:t>
            </a:r>
          </a:p>
        </p:txBody>
      </p:sp>
      <p:cxnSp>
        <p:nvCxnSpPr>
          <p:cNvPr id="12" name="Straight Connector 11">
            <a:extLst>
              <a:ext uri="{FF2B5EF4-FFF2-40B4-BE49-F238E27FC236}">
                <a16:creationId xmlns:a16="http://schemas.microsoft.com/office/drawing/2014/main" id="{E3709106-5366-B9A6-2619-C486295F368E}"/>
              </a:ext>
              <a:ext uri="{C183D7F6-B498-43B3-948B-1728B52AA6E4}">
                <adec:decorative xmlns:adec="http://schemas.microsoft.com/office/drawing/2017/decorative" val="1"/>
              </a:ext>
            </a:extLst>
          </p:cNvPr>
          <p:cNvCxnSpPr>
            <a:cxnSpLocks/>
          </p:cNvCxnSpPr>
          <p:nvPr>
            <p:custDataLst>
              <p:tags r:id="rId3"/>
            </p:custDataLst>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0" name="Graphic 19">
            <a:extLst>
              <a:ext uri="{FF2B5EF4-FFF2-40B4-BE49-F238E27FC236}">
                <a16:creationId xmlns:a16="http://schemas.microsoft.com/office/drawing/2014/main" id="{F7DF08C0-0F27-6122-B391-1AE9D5D49D2A}"/>
              </a:ext>
              <a:ext uri="{C183D7F6-B498-43B3-948B-1728B52AA6E4}">
                <adec:decorative xmlns:adec="http://schemas.microsoft.com/office/drawing/2017/decorative" val="1"/>
              </a:ext>
            </a:extLst>
          </p:cNvPr>
          <p:cNvPicPr>
            <a:picLocks noChangeAspect="1"/>
          </p:cNvPicPr>
          <p:nvPr>
            <p:custDataLst>
              <p:tags r:id="rId4"/>
            </p:custDataLst>
          </p:nvPr>
        </p:nvPicPr>
        <p:blipFill>
          <a:blip r:embed="rId8">
            <a:extLst>
              <a:ext uri="{96DAC541-7B7A-43D3-8B79-37D633B846F1}">
                <asvg:svgBlip xmlns:asvg="http://schemas.microsoft.com/office/drawing/2016/SVG/main" r:embed="rId9"/>
              </a:ext>
            </a:extLst>
          </a:blip>
          <a:stretch>
            <a:fillRect/>
          </a:stretch>
        </p:blipFill>
        <p:spPr>
          <a:xfrm>
            <a:off x="10735056" y="182880"/>
            <a:ext cx="1216152" cy="1216152"/>
          </a:xfrm>
          <a:prstGeom prst="rect">
            <a:avLst/>
          </a:prstGeom>
        </p:spPr>
      </p:pic>
    </p:spTree>
    <p:extLst>
      <p:ext uri="{BB962C8B-B14F-4D97-AF65-F5344CB8AC3E}">
        <p14:creationId xmlns:p14="http://schemas.microsoft.com/office/powerpoint/2010/main" val="1266228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E02339C-D73B-41D4-4922-43D7C9459D87}"/>
              </a:ext>
            </a:extLst>
          </p:cNvPr>
          <p:cNvSpPr>
            <a:spLocks noGrp="1"/>
          </p:cNvSpPr>
          <p:nvPr>
            <p:ph type="title"/>
            <p:custDataLst>
              <p:tags r:id="rId1"/>
            </p:custDataLst>
          </p:nvPr>
        </p:nvSpPr>
        <p:spPr>
          <a:xfrm>
            <a:off x="612648" y="613791"/>
            <a:ext cx="9053866" cy="800219"/>
          </a:xfrm>
        </p:spPr>
        <p:txBody>
          <a:bodyPr/>
          <a:lstStyle/>
          <a:p>
            <a:pPr>
              <a:lnSpc>
                <a:spcPct val="100000"/>
              </a:lnSpc>
            </a:pPr>
            <a:r>
              <a:rPr lang="fr-CA" sz="3200" dirty="0"/>
              <a:t>Détresse des aidants naturels</a:t>
            </a:r>
            <a:br>
              <a:rPr lang="fr-CA" sz="3200" dirty="0"/>
            </a:br>
            <a:r>
              <a:rPr lang="fr-CA" sz="2000" dirty="0"/>
              <a:t>Principales constatations, 2022-2023</a:t>
            </a:r>
            <a:endParaRPr lang="en-CA" sz="2000" dirty="0"/>
          </a:p>
        </p:txBody>
      </p:sp>
      <p:pic>
        <p:nvPicPr>
          <p:cNvPr id="5" name="Picture 4" descr="Plus de 95 % des bénéficiaires de services à domicile de longue durée ont un aidant naturel. Parmi ces aidants naturels, plus de 1 sur 3 éprouve de la détresse. (Source : ICIS, 2022)">
            <a:extLst>
              <a:ext uri="{FF2B5EF4-FFF2-40B4-BE49-F238E27FC236}">
                <a16:creationId xmlns:a16="http://schemas.microsoft.com/office/drawing/2014/main" id="{42A8E8E6-CE69-B0A8-DD7C-4E0F841EFE28}"/>
              </a:ext>
            </a:extLst>
          </p:cNvPr>
          <p:cNvPicPr>
            <a:picLocks noChangeAspect="1"/>
          </p:cNvPicPr>
          <p:nvPr/>
        </p:nvPicPr>
        <p:blipFill>
          <a:blip r:embed="rId7"/>
          <a:stretch>
            <a:fillRect/>
          </a:stretch>
        </p:blipFill>
        <p:spPr>
          <a:xfrm>
            <a:off x="678194" y="1694680"/>
            <a:ext cx="6159626" cy="1668371"/>
          </a:xfrm>
          <a:prstGeom prst="rect">
            <a:avLst/>
          </a:prstGeom>
        </p:spPr>
      </p:pic>
      <p:pic>
        <p:nvPicPr>
          <p:cNvPr id="12" name="Picture 11" descr="Parmi les aidants naturels qui expriment des sentiments de détresse, près de 2 sur 3 affirment qu’il leur est difficile de continuer à prodiguer des soins. (Source : ICIS, 2022)">
            <a:extLst>
              <a:ext uri="{FF2B5EF4-FFF2-40B4-BE49-F238E27FC236}">
                <a16:creationId xmlns:a16="http://schemas.microsoft.com/office/drawing/2014/main" id="{BCF1B39E-BB1D-E97B-79AB-2D12DB2A6F35}"/>
              </a:ext>
            </a:extLst>
          </p:cNvPr>
          <p:cNvPicPr>
            <a:picLocks noChangeAspect="1"/>
          </p:cNvPicPr>
          <p:nvPr/>
        </p:nvPicPr>
        <p:blipFill>
          <a:blip r:embed="rId8"/>
          <a:stretch>
            <a:fillRect/>
          </a:stretch>
        </p:blipFill>
        <p:spPr>
          <a:xfrm>
            <a:off x="2508777" y="3718529"/>
            <a:ext cx="2749023" cy="1910119"/>
          </a:xfrm>
          <a:prstGeom prst="rect">
            <a:avLst/>
          </a:prstGeom>
        </p:spPr>
      </p:pic>
      <p:pic>
        <p:nvPicPr>
          <p:cNvPr id="7" name="Picture 6" descr="Les aidants naturels qui éprouvent de la détresse consacrent aux soins l’équivalent d’un emploi à temps plein (39 heures par semaine en moyenne), soit 2 fois plus d’heures que les aidants naturels qui n’éprouvent pas de détresse. (Source : ICIS, 2022)">
            <a:extLst>
              <a:ext uri="{FF2B5EF4-FFF2-40B4-BE49-F238E27FC236}">
                <a16:creationId xmlns:a16="http://schemas.microsoft.com/office/drawing/2014/main" id="{6723AFBB-7A0A-949E-3CA5-0D68A3CADB13}"/>
              </a:ext>
            </a:extLst>
          </p:cNvPr>
          <p:cNvPicPr>
            <a:picLocks noChangeAspect="1"/>
          </p:cNvPicPr>
          <p:nvPr/>
        </p:nvPicPr>
        <p:blipFill>
          <a:blip r:embed="rId9"/>
          <a:stretch>
            <a:fillRect/>
          </a:stretch>
        </p:blipFill>
        <p:spPr>
          <a:xfrm>
            <a:off x="7404100" y="2283123"/>
            <a:ext cx="4296829" cy="2555575"/>
          </a:xfrm>
          <a:prstGeom prst="rect">
            <a:avLst/>
          </a:prstGeom>
        </p:spPr>
      </p:pic>
      <p:sp>
        <p:nvSpPr>
          <p:cNvPr id="9" name="TextBox 8">
            <a:extLst>
              <a:ext uri="{FF2B5EF4-FFF2-40B4-BE49-F238E27FC236}">
                <a16:creationId xmlns:a16="http://schemas.microsoft.com/office/drawing/2014/main" id="{CDC0447C-3A93-D8D8-C6D9-00E822FAB85E}"/>
              </a:ext>
            </a:extLst>
          </p:cNvPr>
          <p:cNvSpPr txBox="1"/>
          <p:nvPr>
            <p:custDataLst>
              <p:tags r:id="rId2"/>
            </p:custDataLst>
          </p:nvPr>
        </p:nvSpPr>
        <p:spPr>
          <a:xfrm>
            <a:off x="612648" y="5776185"/>
            <a:ext cx="10316609" cy="584775"/>
          </a:xfrm>
          <a:prstGeom prst="rect">
            <a:avLst/>
          </a:prstGeom>
          <a:noFill/>
        </p:spPr>
        <p:txBody>
          <a:bodyPr wrap="square" lIns="0">
            <a:spAutoFit/>
          </a:bodyPr>
          <a:lstStyle/>
          <a:p>
            <a:r>
              <a:rPr lang="fr-CA" sz="1600" b="1" dirty="0"/>
              <a:t>Définition :</a:t>
            </a:r>
            <a:r>
              <a:rPr lang="fr-CA" sz="1600" dirty="0"/>
              <a:t> </a:t>
            </a:r>
            <a:r>
              <a:rPr lang="fr-CA" sz="1600" b="0" dirty="0"/>
              <a:t>Proportion de clients dont les aidants naturels éprouvent de la détresse, parmi les aidants naturels des clients </a:t>
            </a:r>
            <a:br>
              <a:rPr lang="fr-CA" sz="1600" b="0" dirty="0"/>
            </a:br>
            <a:r>
              <a:rPr lang="fr-CA" sz="1600" b="0" dirty="0"/>
              <a:t>des services à domicile de longue durée.</a:t>
            </a:r>
          </a:p>
        </p:txBody>
      </p:sp>
      <p:pic>
        <p:nvPicPr>
          <p:cNvPr id="18" name="Graphic 17">
            <a:extLst>
              <a:ext uri="{FF2B5EF4-FFF2-40B4-BE49-F238E27FC236}">
                <a16:creationId xmlns:a16="http://schemas.microsoft.com/office/drawing/2014/main" id="{794BB4F7-EFAD-43A2-801E-24E98A0DDFF7}"/>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0">
            <a:extLst>
              <a:ext uri="{96DAC541-7B7A-43D3-8B79-37D633B846F1}">
                <asvg:svgBlip xmlns:asvg="http://schemas.microsoft.com/office/drawing/2016/SVG/main" r:embed="rId11"/>
              </a:ext>
            </a:extLst>
          </a:blip>
          <a:stretch>
            <a:fillRect/>
          </a:stretch>
        </p:blipFill>
        <p:spPr>
          <a:xfrm>
            <a:off x="10735056" y="182880"/>
            <a:ext cx="1219200" cy="1219200"/>
          </a:xfrm>
          <a:prstGeom prst="rect">
            <a:avLst/>
          </a:prstGeom>
        </p:spPr>
      </p:pic>
      <p:cxnSp>
        <p:nvCxnSpPr>
          <p:cNvPr id="8" name="Straight Connector 7">
            <a:extLst>
              <a:ext uri="{FF2B5EF4-FFF2-40B4-BE49-F238E27FC236}">
                <a16:creationId xmlns:a16="http://schemas.microsoft.com/office/drawing/2014/main" id="{157A6621-622E-C850-F72E-C94EE15DA9DC}"/>
              </a:ext>
              <a:ext uri="{C183D7F6-B498-43B3-948B-1728B52AA6E4}">
                <adec:decorative xmlns:adec="http://schemas.microsoft.com/office/drawing/2017/decorative" val="1"/>
              </a:ext>
            </a:extLst>
          </p:cNvPr>
          <p:cNvCxnSpPr>
            <a:cxnSpLocks/>
          </p:cNvCxnSpPr>
          <p:nvPr>
            <p:custDataLst>
              <p:tags r:id="rId4"/>
            </p:custDataLst>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EC7D464-D818-DDA9-5D31-474EECFA9EFB}"/>
              </a:ext>
              <a:ext uri="{C183D7F6-B498-43B3-948B-1728B52AA6E4}">
                <adec:decorative xmlns:adec="http://schemas.microsoft.com/office/drawing/2017/decorative" val="1"/>
              </a:ext>
            </a:extLst>
          </p:cNvPr>
          <p:cNvCxnSpPr>
            <a:cxnSpLocks/>
          </p:cNvCxnSpPr>
          <p:nvPr/>
        </p:nvCxnSpPr>
        <p:spPr>
          <a:xfrm>
            <a:off x="7080833" y="2012492"/>
            <a:ext cx="0" cy="3383280"/>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13F3B33-A9F0-6B87-670B-93AA97659C5E}"/>
              </a:ext>
              <a:ext uri="{C183D7F6-B498-43B3-948B-1728B52AA6E4}">
                <adec:decorative xmlns:adec="http://schemas.microsoft.com/office/drawing/2017/decorative" val="1"/>
              </a:ext>
            </a:extLst>
          </p:cNvPr>
          <p:cNvCxnSpPr>
            <a:cxnSpLocks/>
          </p:cNvCxnSpPr>
          <p:nvPr/>
        </p:nvCxnSpPr>
        <p:spPr>
          <a:xfrm>
            <a:off x="698373" y="3466032"/>
            <a:ext cx="6159627" cy="0"/>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977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D6D448F9-A1F0-4C63-1B06-5D219AA41F1F}"/>
              </a:ext>
            </a:extLst>
          </p:cNvPr>
          <p:cNvSpPr>
            <a:spLocks noGrp="1"/>
          </p:cNvSpPr>
          <p:nvPr>
            <p:ph type="title"/>
            <p:custDataLst>
              <p:tags r:id="rId1"/>
            </p:custDataLst>
          </p:nvPr>
        </p:nvSpPr>
        <p:spPr>
          <a:xfrm>
            <a:off x="612648" y="585216"/>
            <a:ext cx="10972800" cy="1292662"/>
          </a:xfrm>
        </p:spPr>
        <p:txBody>
          <a:bodyPr/>
          <a:lstStyle/>
          <a:p>
            <a:pPr>
              <a:lnSpc>
                <a:spcPct val="100000"/>
              </a:lnSpc>
            </a:pPr>
            <a:r>
              <a:rPr lang="fr-CA" sz="3200" dirty="0"/>
              <a:t>Nouveaux résidents en soins de longue durée qui auraient </a:t>
            </a:r>
            <a:br>
              <a:rPr lang="fr-CA" sz="3200" dirty="0"/>
            </a:br>
            <a:r>
              <a:rPr lang="fr-CA" sz="3200" dirty="0"/>
              <a:t>pu recevoir des soins à domicile</a:t>
            </a:r>
            <a:br>
              <a:rPr lang="en-US" dirty="0"/>
            </a:br>
            <a:r>
              <a:rPr lang="fr-CA" sz="2000" dirty="0"/>
              <a:t>Principales constatations, 2022-2023</a:t>
            </a:r>
            <a:endParaRPr lang="en-CA" sz="2400" dirty="0"/>
          </a:p>
        </p:txBody>
      </p:sp>
      <p:pic>
        <p:nvPicPr>
          <p:cNvPr id="7" name="Picture 6" descr="Environ 1 résident sur 10 nouvellement admis en soins de longue durée aurait pu recevoir des soins à domicile. (Source : ICIS, 2022)">
            <a:extLst>
              <a:ext uri="{FF2B5EF4-FFF2-40B4-BE49-F238E27FC236}">
                <a16:creationId xmlns:a16="http://schemas.microsoft.com/office/drawing/2014/main" id="{00B4D264-FA6F-AF56-730A-7CFF4B7EBEDD}"/>
              </a:ext>
            </a:extLst>
          </p:cNvPr>
          <p:cNvPicPr>
            <a:picLocks noChangeAspect="1"/>
          </p:cNvPicPr>
          <p:nvPr/>
        </p:nvPicPr>
        <p:blipFill>
          <a:blip r:embed="rId9"/>
          <a:stretch>
            <a:fillRect/>
          </a:stretch>
        </p:blipFill>
        <p:spPr>
          <a:xfrm>
            <a:off x="726345" y="2235560"/>
            <a:ext cx="2502994" cy="3052832"/>
          </a:xfrm>
          <a:prstGeom prst="rect">
            <a:avLst/>
          </a:prstGeom>
        </p:spPr>
      </p:pic>
      <p:pic>
        <p:nvPicPr>
          <p:cNvPr id="9" name="Picture 8" descr="Les nouveaux résidents en soins de longue durée qui auraient pu recevoir des soins à domicile sont plus susceptibles de vivre en zone rurale et de vivre seuls comparativement aux autres nouveaux résidents. (Source : ICIS, 2022)">
            <a:extLst>
              <a:ext uri="{FF2B5EF4-FFF2-40B4-BE49-F238E27FC236}">
                <a16:creationId xmlns:a16="http://schemas.microsoft.com/office/drawing/2014/main" id="{CD8944C8-BB9E-32E2-98C3-70F77C8D4A70}"/>
              </a:ext>
            </a:extLst>
          </p:cNvPr>
          <p:cNvPicPr>
            <a:picLocks noChangeAspect="1"/>
          </p:cNvPicPr>
          <p:nvPr/>
        </p:nvPicPr>
        <p:blipFill>
          <a:blip r:embed="rId10"/>
          <a:stretch>
            <a:fillRect/>
          </a:stretch>
        </p:blipFill>
        <p:spPr>
          <a:xfrm>
            <a:off x="3744709" y="2342880"/>
            <a:ext cx="3456598" cy="2863592"/>
          </a:xfrm>
          <a:prstGeom prst="rect">
            <a:avLst/>
          </a:prstGeom>
        </p:spPr>
      </p:pic>
      <p:pic>
        <p:nvPicPr>
          <p:cNvPr id="13" name="Picture 12" descr="Comme pour les autres nouveaux résidents, 3 sur 5 sont des femmes et plus de 50 % ont 84 ans ou plus. (Source : ICIS, 2022)">
            <a:extLst>
              <a:ext uri="{FF2B5EF4-FFF2-40B4-BE49-F238E27FC236}">
                <a16:creationId xmlns:a16="http://schemas.microsoft.com/office/drawing/2014/main" id="{66F51278-6365-B1A0-6E1E-068F8D6556AD}"/>
              </a:ext>
            </a:extLst>
          </p:cNvPr>
          <p:cNvPicPr>
            <a:picLocks noChangeAspect="1"/>
          </p:cNvPicPr>
          <p:nvPr/>
        </p:nvPicPr>
        <p:blipFill>
          <a:blip r:embed="rId11"/>
          <a:stretch>
            <a:fillRect/>
          </a:stretch>
        </p:blipFill>
        <p:spPr>
          <a:xfrm>
            <a:off x="7507044" y="2958551"/>
            <a:ext cx="4187346" cy="1896157"/>
          </a:xfrm>
          <a:prstGeom prst="rect">
            <a:avLst/>
          </a:prstGeom>
        </p:spPr>
      </p:pic>
      <p:sp>
        <p:nvSpPr>
          <p:cNvPr id="15" name="TextBox 14">
            <a:extLst>
              <a:ext uri="{FF2B5EF4-FFF2-40B4-BE49-F238E27FC236}">
                <a16:creationId xmlns:a16="http://schemas.microsoft.com/office/drawing/2014/main" id="{48B0B71F-CAEE-0A83-25DC-1F04A8FAD6B9}"/>
              </a:ext>
            </a:extLst>
          </p:cNvPr>
          <p:cNvSpPr txBox="1"/>
          <p:nvPr>
            <p:custDataLst>
              <p:tags r:id="rId2"/>
            </p:custDataLst>
          </p:nvPr>
        </p:nvSpPr>
        <p:spPr>
          <a:xfrm>
            <a:off x="612648" y="5770331"/>
            <a:ext cx="10883403" cy="584775"/>
          </a:xfrm>
          <a:prstGeom prst="rect">
            <a:avLst/>
          </a:prstGeom>
          <a:noFill/>
        </p:spPr>
        <p:txBody>
          <a:bodyPr wrap="square" lIns="0">
            <a:spAutoFit/>
          </a:bodyPr>
          <a:lstStyle/>
          <a:p>
            <a:r>
              <a:rPr lang="fr-CA" sz="1600" b="1" dirty="0"/>
              <a:t>Définition : </a:t>
            </a:r>
            <a:r>
              <a:rPr lang="fr-CA" sz="1600" b="0" dirty="0"/>
              <a:t>Pourcentage des résidents nouvellement admis en soins de longue durée qui présentent un profil clinique semblable </a:t>
            </a:r>
            <a:br>
              <a:rPr lang="fr-CA" sz="1600" b="0" dirty="0"/>
            </a:br>
            <a:r>
              <a:rPr lang="fr-CA" sz="1600" b="0" dirty="0"/>
              <a:t>à celui des clients recevant des soins à domicile avec le soutien formel approprié.</a:t>
            </a:r>
          </a:p>
        </p:txBody>
      </p:sp>
      <p:pic>
        <p:nvPicPr>
          <p:cNvPr id="18" name="Graphic 17">
            <a:extLst>
              <a:ext uri="{FF2B5EF4-FFF2-40B4-BE49-F238E27FC236}">
                <a16:creationId xmlns:a16="http://schemas.microsoft.com/office/drawing/2014/main" id="{9141048C-9EBA-45B4-B932-CF5B2B307893}"/>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2">
            <a:extLst>
              <a:ext uri="{96DAC541-7B7A-43D3-8B79-37D633B846F1}">
                <asvg:svgBlip xmlns:asvg="http://schemas.microsoft.com/office/drawing/2016/SVG/main" r:embed="rId13"/>
              </a:ext>
            </a:extLst>
          </a:blip>
          <a:stretch>
            <a:fillRect/>
          </a:stretch>
        </p:blipFill>
        <p:spPr>
          <a:xfrm>
            <a:off x="10735056" y="182880"/>
            <a:ext cx="1219200" cy="1219200"/>
          </a:xfrm>
          <a:prstGeom prst="rect">
            <a:avLst/>
          </a:prstGeom>
        </p:spPr>
      </p:pic>
      <p:cxnSp>
        <p:nvCxnSpPr>
          <p:cNvPr id="6" name="Straight Connector 5">
            <a:extLst>
              <a:ext uri="{FF2B5EF4-FFF2-40B4-BE49-F238E27FC236}">
                <a16:creationId xmlns:a16="http://schemas.microsoft.com/office/drawing/2014/main" id="{1CF48672-526A-8076-9837-5C1F560BB7CB}"/>
              </a:ext>
              <a:ext uri="{C183D7F6-B498-43B3-948B-1728B52AA6E4}">
                <adec:decorative xmlns:adec="http://schemas.microsoft.com/office/drawing/2017/decorative" val="1"/>
              </a:ext>
            </a:extLst>
          </p:cNvPr>
          <p:cNvCxnSpPr>
            <a:cxnSpLocks/>
          </p:cNvCxnSpPr>
          <p:nvPr>
            <p:custDataLst>
              <p:tags r:id="rId4"/>
            </p:custDataLst>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E8D2443-1A15-4B85-AA8A-7ECE40365F4B}"/>
              </a:ext>
              <a:ext uri="{C183D7F6-B498-43B3-948B-1728B52AA6E4}">
                <adec:decorative xmlns:adec="http://schemas.microsoft.com/office/drawing/2017/decorative" val="1"/>
              </a:ext>
            </a:extLst>
          </p:cNvPr>
          <p:cNvCxnSpPr>
            <a:cxnSpLocks/>
          </p:cNvCxnSpPr>
          <p:nvPr>
            <p:custDataLst>
              <p:tags r:id="rId5"/>
            </p:custDataLst>
          </p:nvPr>
        </p:nvCxnSpPr>
        <p:spPr>
          <a:xfrm>
            <a:off x="3617240" y="2273744"/>
            <a:ext cx="0" cy="3052832"/>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F4E61CB-E6DA-4CD4-B452-DB870663BF92}"/>
              </a:ext>
              <a:ext uri="{C183D7F6-B498-43B3-948B-1728B52AA6E4}">
                <adec:decorative xmlns:adec="http://schemas.microsoft.com/office/drawing/2017/decorative" val="1"/>
              </a:ext>
            </a:extLst>
          </p:cNvPr>
          <p:cNvCxnSpPr>
            <a:cxnSpLocks/>
          </p:cNvCxnSpPr>
          <p:nvPr>
            <p:custDataLst>
              <p:tags r:id="rId6"/>
            </p:custDataLst>
          </p:nvPr>
        </p:nvCxnSpPr>
        <p:spPr>
          <a:xfrm>
            <a:off x="7354175" y="2273744"/>
            <a:ext cx="0" cy="3052832"/>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976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9B6CEB7-2D58-A12A-9BB7-F71F332C3524}"/>
              </a:ext>
            </a:extLst>
          </p:cNvPr>
          <p:cNvSpPr>
            <a:spLocks noGrp="1"/>
          </p:cNvSpPr>
          <p:nvPr>
            <p:ph type="title"/>
            <p:custDataLst>
              <p:tags r:id="rId1"/>
            </p:custDataLst>
          </p:nvPr>
        </p:nvSpPr>
        <p:spPr>
          <a:xfrm>
            <a:off x="609600" y="604022"/>
            <a:ext cx="10972800" cy="1292662"/>
          </a:xfrm>
        </p:spPr>
        <p:txBody>
          <a:bodyPr/>
          <a:lstStyle/>
          <a:p>
            <a:pPr>
              <a:lnSpc>
                <a:spcPct val="100000"/>
              </a:lnSpc>
            </a:pPr>
            <a:r>
              <a:rPr lang="fr-CA" sz="3200" dirty="0"/>
              <a:t>Séjour à l’hôpital prolongé jusqu’à ce que les services </a:t>
            </a:r>
            <a:br>
              <a:rPr lang="fr-CA" sz="3200" dirty="0"/>
            </a:br>
            <a:r>
              <a:rPr lang="fr-CA" sz="3200" dirty="0"/>
              <a:t>ou le soutien à domicile soient disponibles</a:t>
            </a:r>
            <a:br>
              <a:rPr lang="en-US" dirty="0"/>
            </a:br>
            <a:r>
              <a:rPr lang="fr-CA" sz="2000" dirty="0"/>
              <a:t>Principales constatations, 2022-2023</a:t>
            </a:r>
            <a:endParaRPr lang="en-CA" sz="2400" dirty="0"/>
          </a:p>
        </p:txBody>
      </p:sp>
      <p:pic>
        <p:nvPicPr>
          <p:cNvPr id="3" name="Picture 2" descr="Plus de 90 % des patients d’hôpitaux ont accès rapidement à des services à domicile, mais 1 sur 10 voit son séjour prolongé jusqu’à ce que les services ou le soutien à domicile soient disponibles; cela équivaut à 5 grands hôpitaux (400 lits) par jour; Source : ICIS, 2022">
            <a:extLst>
              <a:ext uri="{FF2B5EF4-FFF2-40B4-BE49-F238E27FC236}">
                <a16:creationId xmlns:a16="http://schemas.microsoft.com/office/drawing/2014/main" id="{0E0E7ADA-672C-C312-261B-D2EAA4E5E536}"/>
              </a:ext>
            </a:extLst>
          </p:cNvPr>
          <p:cNvPicPr>
            <a:picLocks noChangeAspect="1"/>
          </p:cNvPicPr>
          <p:nvPr/>
        </p:nvPicPr>
        <p:blipFill>
          <a:blip r:embed="rId9"/>
          <a:stretch>
            <a:fillRect/>
          </a:stretch>
        </p:blipFill>
        <p:spPr>
          <a:xfrm>
            <a:off x="434868" y="2273858"/>
            <a:ext cx="3742713" cy="2521599"/>
          </a:xfrm>
          <a:prstGeom prst="rect">
            <a:avLst/>
          </a:prstGeom>
        </p:spPr>
      </p:pic>
      <p:pic>
        <p:nvPicPr>
          <p:cNvPr id="6" name="Picture 5" descr="La moitié des patients dont le séjour à l’hôpital est prolongé jusqu’à ce que les services ou le soutien à domicile soient disponibles attendent 9 jours ou moins, mais 1 sur 10 attend au moins 40 jours de plus; Source : ICIS, 2022">
            <a:extLst>
              <a:ext uri="{FF2B5EF4-FFF2-40B4-BE49-F238E27FC236}">
                <a16:creationId xmlns:a16="http://schemas.microsoft.com/office/drawing/2014/main" id="{763E1C0A-FCA1-713E-200B-0CEC7646001E}"/>
              </a:ext>
            </a:extLst>
          </p:cNvPr>
          <p:cNvPicPr>
            <a:picLocks noChangeAspect="1"/>
          </p:cNvPicPr>
          <p:nvPr/>
        </p:nvPicPr>
        <p:blipFill>
          <a:blip r:embed="rId10"/>
          <a:stretch>
            <a:fillRect/>
          </a:stretch>
        </p:blipFill>
        <p:spPr>
          <a:xfrm>
            <a:off x="4557550" y="2321483"/>
            <a:ext cx="2255159" cy="2943054"/>
          </a:xfrm>
          <a:prstGeom prst="rect">
            <a:avLst/>
          </a:prstGeom>
        </p:spPr>
      </p:pic>
      <p:pic>
        <p:nvPicPr>
          <p:cNvPr id="8" name="Picture 7" descr="Patients les plus susceptibles de voir leur séjour à l’hôpital prolongé jusqu’à ce que les services ou le soutien à domicile soient disponibles; La moitié sont des aînés de 81 ans et plus; 3 sur 5 sont des femmes; 22 % Démence; 21 % Diabète; 8 % Cancer; 8 % MPOC; 12 % Insuffisance cardiaque congestive; Source : ICIS 2022">
            <a:extLst>
              <a:ext uri="{FF2B5EF4-FFF2-40B4-BE49-F238E27FC236}">
                <a16:creationId xmlns:a16="http://schemas.microsoft.com/office/drawing/2014/main" id="{B247AE62-75B9-FC0E-4E7A-36832C6F1FEF}"/>
              </a:ext>
            </a:extLst>
          </p:cNvPr>
          <p:cNvPicPr>
            <a:picLocks noChangeAspect="1"/>
          </p:cNvPicPr>
          <p:nvPr/>
        </p:nvPicPr>
        <p:blipFill rotWithShape="1">
          <a:blip r:embed="rId11"/>
          <a:srcRect l="2067" r="2272"/>
          <a:stretch/>
        </p:blipFill>
        <p:spPr>
          <a:xfrm>
            <a:off x="7175499" y="2462775"/>
            <a:ext cx="4813297" cy="2222889"/>
          </a:xfrm>
          <a:prstGeom prst="rect">
            <a:avLst/>
          </a:prstGeom>
        </p:spPr>
      </p:pic>
      <p:sp>
        <p:nvSpPr>
          <p:cNvPr id="16" name="TextBox 15">
            <a:extLst>
              <a:ext uri="{FF2B5EF4-FFF2-40B4-BE49-F238E27FC236}">
                <a16:creationId xmlns:a16="http://schemas.microsoft.com/office/drawing/2014/main" id="{6DA9DC25-4298-9D98-67AD-462F42E101DF}"/>
              </a:ext>
            </a:extLst>
          </p:cNvPr>
          <p:cNvSpPr txBox="1"/>
          <p:nvPr>
            <p:custDataLst>
              <p:tags r:id="rId2"/>
            </p:custDataLst>
          </p:nvPr>
        </p:nvSpPr>
        <p:spPr>
          <a:xfrm>
            <a:off x="612649" y="5770433"/>
            <a:ext cx="10664952" cy="584775"/>
          </a:xfrm>
          <a:prstGeom prst="rect">
            <a:avLst/>
          </a:prstGeom>
          <a:noFill/>
        </p:spPr>
        <p:txBody>
          <a:bodyPr wrap="square" lIns="0">
            <a:spAutoFit/>
          </a:bodyPr>
          <a:lstStyle/>
          <a:p>
            <a:r>
              <a:rPr lang="fr-CA" sz="1600" b="1" dirty="0"/>
              <a:t>Définition : </a:t>
            </a:r>
            <a:r>
              <a:rPr lang="fr-CA" sz="1600" b="0" dirty="0"/>
              <a:t>Nombre médian de jours que les patients restent à l’hôpital sans que ce soit nécessaire, jusqu’à ce que les services ou le soutien à domicile soient disponibles.</a:t>
            </a:r>
          </a:p>
        </p:txBody>
      </p:sp>
      <p:pic>
        <p:nvPicPr>
          <p:cNvPr id="14" name="Graphic 13">
            <a:extLst>
              <a:ext uri="{FF2B5EF4-FFF2-40B4-BE49-F238E27FC236}">
                <a16:creationId xmlns:a16="http://schemas.microsoft.com/office/drawing/2014/main" id="{A25B2311-AE7E-4162-8811-D124649CB43E}"/>
              </a:ext>
              <a:ext uri="{C183D7F6-B498-43B3-948B-1728B52AA6E4}">
                <adec:decorative xmlns:adec="http://schemas.microsoft.com/office/drawing/2017/decorative" val="1"/>
              </a:ext>
            </a:extLst>
          </p:cNvPr>
          <p:cNvPicPr>
            <a:picLocks noChangeAspect="1"/>
          </p:cNvPicPr>
          <p:nvPr>
            <p:custDataLst>
              <p:tags r:id="rId3"/>
            </p:custDataLst>
          </p:nvPr>
        </p:nvPicPr>
        <p:blipFill>
          <a:blip r:embed="rId12">
            <a:extLst>
              <a:ext uri="{96DAC541-7B7A-43D3-8B79-37D633B846F1}">
                <asvg:svgBlip xmlns:asvg="http://schemas.microsoft.com/office/drawing/2016/SVG/main" r:embed="rId13"/>
              </a:ext>
            </a:extLst>
          </a:blip>
          <a:stretch>
            <a:fillRect/>
          </a:stretch>
        </p:blipFill>
        <p:spPr>
          <a:xfrm>
            <a:off x="10735056" y="182880"/>
            <a:ext cx="1219200" cy="1219200"/>
          </a:xfrm>
          <a:prstGeom prst="rect">
            <a:avLst/>
          </a:prstGeom>
        </p:spPr>
      </p:pic>
      <p:cxnSp>
        <p:nvCxnSpPr>
          <p:cNvPr id="4" name="Straight Connector 3">
            <a:extLst>
              <a:ext uri="{FF2B5EF4-FFF2-40B4-BE49-F238E27FC236}">
                <a16:creationId xmlns:a16="http://schemas.microsoft.com/office/drawing/2014/main" id="{53949910-5993-55EE-7F45-2D235A98402A}"/>
              </a:ext>
              <a:ext uri="{C183D7F6-B498-43B3-948B-1728B52AA6E4}">
                <adec:decorative xmlns:adec="http://schemas.microsoft.com/office/drawing/2017/decorative" val="1"/>
              </a:ext>
            </a:extLst>
          </p:cNvPr>
          <p:cNvCxnSpPr>
            <a:cxnSpLocks/>
          </p:cNvCxnSpPr>
          <p:nvPr>
            <p:custDataLst>
              <p:tags r:id="rId4"/>
            </p:custDataLst>
          </p:nvPr>
        </p:nvCxnSpPr>
        <p:spPr>
          <a:xfrm>
            <a:off x="612648" y="5717717"/>
            <a:ext cx="109728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45F42D5-01B1-8EF0-26A4-A69E658096D1}"/>
              </a:ext>
              <a:ext uri="{C183D7F6-B498-43B3-948B-1728B52AA6E4}">
                <adec:decorative xmlns:adec="http://schemas.microsoft.com/office/drawing/2017/decorative" val="1"/>
              </a:ext>
            </a:extLst>
          </p:cNvPr>
          <p:cNvCxnSpPr>
            <a:cxnSpLocks/>
          </p:cNvCxnSpPr>
          <p:nvPr>
            <p:custDataLst>
              <p:tags r:id="rId5"/>
            </p:custDataLst>
          </p:nvPr>
        </p:nvCxnSpPr>
        <p:spPr>
          <a:xfrm>
            <a:off x="4351940" y="2238546"/>
            <a:ext cx="0" cy="3238693"/>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CD25A00-1DDD-5C8D-9F67-B552B521D709}"/>
              </a:ext>
              <a:ext uri="{C183D7F6-B498-43B3-948B-1728B52AA6E4}">
                <adec:decorative xmlns:adec="http://schemas.microsoft.com/office/drawing/2017/decorative" val="1"/>
              </a:ext>
            </a:extLst>
          </p:cNvPr>
          <p:cNvCxnSpPr>
            <a:cxnSpLocks/>
          </p:cNvCxnSpPr>
          <p:nvPr>
            <p:custDataLst>
              <p:tags r:id="rId6"/>
            </p:custDataLst>
          </p:nvPr>
        </p:nvCxnSpPr>
        <p:spPr>
          <a:xfrm>
            <a:off x="7007989" y="2238546"/>
            <a:ext cx="0" cy="3238693"/>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49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27"/>
          <p:cNvSpPr txBox="1">
            <a:spLocks noGrp="1"/>
          </p:cNvSpPr>
          <p:nvPr>
            <p:ph type="title" idx="4294967295"/>
            <p:custDataLst>
              <p:tags r:id="rId1"/>
            </p:custDataLst>
          </p:nvPr>
        </p:nvSpPr>
        <p:spPr>
          <a:xfrm>
            <a:off x="558953" y="550408"/>
            <a:ext cx="10845647" cy="20005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219170" rtl="0" eaLnBrk="1" fontAlgn="auto" latinLnBrk="0" hangingPunct="1">
              <a:lnSpc>
                <a:spcPct val="100000"/>
              </a:lnSpc>
              <a:spcBef>
                <a:spcPts val="2667"/>
              </a:spcBef>
              <a:spcAft>
                <a:spcPts val="0"/>
              </a:spcAft>
              <a:buClrTx/>
              <a:buSzTx/>
              <a:buFontTx/>
              <a:buNone/>
              <a:tabLst/>
              <a:defRPr/>
            </a:pPr>
            <a:r>
              <a:rPr kumimoji="0" lang="fr-CA" sz="26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Comment citer ce document :</a:t>
            </a:r>
            <a:br>
              <a:rPr kumimoji="0" lang="fr-CA" sz="2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br>
            <a:r>
              <a:rPr kumimoji="0" lang="fr-CA"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Institut canadien d’information sur la santé. </a:t>
            </a:r>
            <a:r>
              <a:rPr kumimoji="0" lang="fr-CA" sz="2400" b="0" i="1"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Priorités partagées en santé : mesurer l’accès aux services liés à la santé mentale et à l’utilisation de substances, ainsi qu’aux services à domicile et aux soins communautaires — aperçu et mise à jour</a:t>
            </a:r>
            <a:r>
              <a:rPr kumimoji="0" lang="fr-CA" sz="24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Ottawa, ON : ICIS; novembre 2023.</a:t>
            </a:r>
            <a:endPar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29" name="TextBox 28"/>
          <p:cNvSpPr txBox="1"/>
          <p:nvPr>
            <p:custDataLst>
              <p:tags r:id="rId2"/>
            </p:custDataLst>
          </p:nvPr>
        </p:nvSpPr>
        <p:spPr>
          <a:xfrm>
            <a:off x="558953" y="3023151"/>
            <a:ext cx="4564590" cy="304185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fr-CA" sz="2800" b="1" i="0" u="none" strike="noStrike" cap="none" normalizeH="0" baseline="0" noProof="0" dirty="0">
                <a:ln>
                  <a:noFill/>
                </a:ln>
                <a:uLnTx/>
                <a:uFillTx/>
                <a:latin typeface="Calibri"/>
                <a:ea typeface="+mn-ea"/>
                <a:cs typeface="+mn-cs"/>
              </a:rPr>
              <a:t>Ressources supplémentaires</a:t>
            </a:r>
          </a:p>
          <a:p>
            <a:pPr marL="0" marR="0" lvl="0" indent="0" algn="l" defTabSz="914400" rtl="0" eaLnBrk="1" fontAlgn="base" latinLnBrk="0" hangingPunct="1">
              <a:lnSpc>
                <a:spcPct val="100000"/>
              </a:lnSpc>
              <a:spcBef>
                <a:spcPct val="50000"/>
              </a:spcBef>
              <a:buClrTx/>
              <a:buSzTx/>
              <a:buFontTx/>
              <a:buNone/>
              <a:tabLst/>
              <a:defRPr/>
            </a:pPr>
            <a:r>
              <a:rPr kumimoji="0" lang="fr-CA" sz="2000" b="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rPr>
              <a:t>Renseignements</a:t>
            </a:r>
            <a:r>
              <a:rPr kumimoji="0" lang="fr-CA" sz="2000" b="0" i="0" u="none" strike="noStrike" cap="none" normalizeH="0" baseline="0" noProof="0" dirty="0">
                <a:ln>
                  <a:noFill/>
                </a:ln>
                <a:uLnTx/>
                <a:uFillTx/>
                <a:latin typeface="Arial" panose="020B0604020202020204" pitchFamily="34" charset="0"/>
                <a:ea typeface="+mn-ea"/>
                <a:cs typeface="Arial" panose="020B0604020202020204" pitchFamily="34" charset="0"/>
              </a:rPr>
              <a:t> supplémentaires </a:t>
            </a:r>
            <a:br>
              <a:rPr kumimoji="0" lang="fr-CA" sz="2000" b="0" i="0" u="none" strike="noStrike" cap="none" normalizeH="0" baseline="0" noProof="0" dirty="0">
                <a:ln>
                  <a:noFill/>
                </a:ln>
                <a:uLnTx/>
                <a:uFillTx/>
                <a:latin typeface="Arial" panose="020B0604020202020204" pitchFamily="34" charset="0"/>
                <a:ea typeface="+mn-ea"/>
                <a:cs typeface="Arial" panose="020B0604020202020204" pitchFamily="34" charset="0"/>
              </a:rPr>
            </a:br>
            <a:r>
              <a:rPr kumimoji="0" lang="fr-CA" sz="2000" b="0" i="0" u="none" strike="noStrike" cap="none" normalizeH="0" baseline="0" noProof="0" dirty="0">
                <a:ln>
                  <a:noFill/>
                </a:ln>
                <a:uLnTx/>
                <a:uFillTx/>
                <a:latin typeface="Arial" panose="020B0604020202020204" pitchFamily="34" charset="0"/>
                <a:ea typeface="+mn-ea"/>
                <a:cs typeface="Arial" panose="020B0604020202020204" pitchFamily="34" charset="0"/>
              </a:rPr>
              <a:t>et résultats des indicateurs :</a:t>
            </a: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fr-CA" sz="2000" b="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hlinkClick r:id="rId7"/>
              </a:rPr>
              <a:t>Priorités partagées en santé</a:t>
            </a: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lang="fr-CA" sz="2000" dirty="0">
                <a:solidFill>
                  <a:srgbClr val="000000"/>
                </a:solidFill>
                <a:latin typeface="Arial" panose="020B0604020202020204" pitchFamily="34" charset="0"/>
                <a:cs typeface="Arial" panose="020B0604020202020204" pitchFamily="34" charset="0"/>
                <a:hlinkClick r:id="rId8"/>
              </a:rPr>
              <a:t>Mesure de l’accès aux services </a:t>
            </a:r>
            <a:br>
              <a:rPr lang="fr-CA" sz="2000" dirty="0">
                <a:solidFill>
                  <a:srgbClr val="000000"/>
                </a:solidFill>
                <a:latin typeface="Arial" panose="020B0604020202020204" pitchFamily="34" charset="0"/>
                <a:cs typeface="Arial" panose="020B0604020202020204" pitchFamily="34" charset="0"/>
                <a:hlinkClick r:id="rId8"/>
              </a:rPr>
            </a:br>
            <a:r>
              <a:rPr lang="fr-CA" sz="2000" dirty="0">
                <a:solidFill>
                  <a:srgbClr val="000000"/>
                </a:solidFill>
                <a:latin typeface="Arial" panose="020B0604020202020204" pitchFamily="34" charset="0"/>
                <a:cs typeface="Arial" panose="020B0604020202020204" pitchFamily="34" charset="0"/>
                <a:hlinkClick r:id="rId8"/>
              </a:rPr>
              <a:t>de santé prioritaires</a:t>
            </a:r>
          </a:p>
          <a:p>
            <a:pPr marL="171450" marR="0" lvl="0" indent="-1714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fr-CA" sz="2000" b="0" i="0" u="none" strike="noStrike" cap="none" normalizeH="0" baseline="0" noProof="0" dirty="0">
                <a:ln>
                  <a:noFill/>
                </a:ln>
                <a:solidFill>
                  <a:srgbClr val="000000"/>
                </a:solidFill>
                <a:uLnTx/>
                <a:uFillTx/>
                <a:latin typeface="Arial" panose="020B0604020202020204" pitchFamily="34" charset="0"/>
                <a:ea typeface="+mn-ea"/>
                <a:cs typeface="Arial" panose="020B0604020202020204" pitchFamily="34" charset="0"/>
                <a:hlinkClick r:id="rId9"/>
              </a:rPr>
              <a:t>Votre système de santé : En bref</a:t>
            </a:r>
          </a:p>
          <a:p>
            <a:pPr fontAlgn="base">
              <a:spcBef>
                <a:spcPts val="800"/>
              </a:spcBef>
              <a:spcAft>
                <a:spcPct val="0"/>
              </a:spcAft>
              <a:defRPr/>
            </a:pPr>
            <a:endParaRPr lang="en-CA" sz="1200" kern="0" dirty="0">
              <a:solidFill>
                <a:srgbClr val="000000"/>
              </a:solidFill>
              <a:latin typeface="Arial" panose="020B0604020202020204" pitchFamily="34" charset="0"/>
              <a:cs typeface="Arial" panose="020B0604020202020204" pitchFamily="34" charset="0"/>
            </a:endParaRPr>
          </a:p>
        </p:txBody>
      </p:sp>
      <p:sp>
        <p:nvSpPr>
          <p:cNvPr id="30" name="TextBox 29"/>
          <p:cNvSpPr txBox="1"/>
          <p:nvPr>
            <p:custDataLst>
              <p:tags r:id="rId3"/>
            </p:custDataLst>
          </p:nvPr>
        </p:nvSpPr>
        <p:spPr>
          <a:xfrm>
            <a:off x="6542074" y="3023151"/>
            <a:ext cx="4706497"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200" b="1" i="0" strike="noStrike" cap="none" normalizeH="0" baseline="0" noProof="0" dirty="0">
                <a:ln>
                  <a:noFill/>
                </a:ln>
                <a:uLnTx/>
                <a:uFillTx/>
                <a:latin typeface="+mj-lt"/>
                <a:ea typeface="+mn-ea"/>
                <a:cs typeface="Arial" panose="020B0604020202020204" pitchFamily="34" charset="0"/>
              </a:rPr>
              <a:t>Coordonnées</a:t>
            </a:r>
          </a:p>
          <a:p>
            <a:pPr>
              <a:defRPr/>
            </a:pPr>
            <a:endParaRPr lang="en-CA" sz="2000" dirty="0">
              <a:solidFill>
                <a:srgbClr val="0070C0"/>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a:p>
            <a:pPr marR="0" lvl="0" algn="l" defTabSz="914400" rtl="0" eaLnBrk="1" fontAlgn="auto" latinLnBrk="0" hangingPunct="1">
              <a:lnSpc>
                <a:spcPct val="100000"/>
              </a:lnSpc>
              <a:spcBef>
                <a:spcPts val="0"/>
              </a:spcBef>
              <a:spcAft>
                <a:spcPts val="0"/>
              </a:spcAft>
              <a:buClrTx/>
              <a:buSzTx/>
              <a:buFontTx/>
              <a:buNone/>
              <a:tabLst/>
              <a:defRPr/>
            </a:pPr>
            <a:r>
              <a:rPr kumimoji="0" lang="fr-CA" sz="2000" b="0" i="0" u="none" strike="noStrike" cap="none" normalizeH="0" baseline="0" noProof="0" dirty="0">
                <a:ln>
                  <a:noFill/>
                </a:ln>
                <a:solidFill>
                  <a:srgbClr val="0070C0"/>
                </a:solidFill>
                <a:uLnTx/>
                <a:uFillTx/>
                <a:latin typeface="Arial" panose="020B0604020202020204" pitchFamily="34" charset="0"/>
                <a:ea typeface="+mn-ea"/>
                <a:cs typeface="Arial" panose="020B0604020202020204" pitchFamily="34" charset="0"/>
                <a:hlinkClick r:id="rId11">
                  <a:extLst>
                    <a:ext uri="{A12FA001-AC4F-418D-AE19-62706E023703}">
                      <ahyp:hlinkClr xmlns:ahyp="http://schemas.microsoft.com/office/drawing/2018/hyperlinkcolor" val="tx"/>
                    </a:ext>
                  </a:extLst>
                </a:hlinkClick>
              </a:rPr>
              <a:t>prioritespartageesensante@icis.ca</a:t>
            </a:r>
          </a:p>
          <a:p>
            <a:pPr marR="0" lvl="0" algn="l" defTabSz="914400" rtl="0" eaLnBrk="1" fontAlgn="auto" latinLnBrk="0" hangingPunct="1">
              <a:lnSpc>
                <a:spcPct val="100000"/>
              </a:lnSpc>
              <a:spcBef>
                <a:spcPts val="0"/>
              </a:spcBef>
              <a:spcAft>
                <a:spcPts val="0"/>
              </a:spcAft>
              <a:buClrTx/>
              <a:buSzTx/>
              <a:buFontTx/>
              <a:buNone/>
              <a:tabLst/>
              <a:defRPr/>
            </a:pPr>
            <a:endParaRPr kumimoji="0" lang="en-CA" sz="2000" b="1" i="0" u="none" strike="noStrike" kern="1200" cap="none" spc="0" normalizeH="0" baseline="0" noProof="0" dirty="0">
              <a:ln>
                <a:noFill/>
              </a:ln>
              <a:solidFill>
                <a:srgbClr val="000000"/>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buFontTx/>
              <a:buNone/>
              <a:tabLst/>
              <a:defRPr/>
            </a:pPr>
            <a:r>
              <a:rPr lang="fr-CA" sz="3600" dirty="0">
                <a:solidFill>
                  <a:srgbClr val="0070C0"/>
                </a:solidFill>
                <a:hlinkClick r:id="rId12"/>
              </a:rPr>
              <a:t>icis.ca</a:t>
            </a:r>
          </a:p>
        </p:txBody>
      </p:sp>
      <p:pic>
        <p:nvPicPr>
          <p:cNvPr id="6" name="Picture 5">
            <a:extLst>
              <a:ext uri="{FF2B5EF4-FFF2-40B4-BE49-F238E27FC236}">
                <a16:creationId xmlns:a16="http://schemas.microsoft.com/office/drawing/2014/main" id="{D912DEF6-1CC3-45E7-9BB8-756450EC236C}"/>
              </a:ext>
              <a:ext uri="{C183D7F6-B498-43B3-948B-1728B52AA6E4}">
                <adec:decorative xmlns:adec="http://schemas.microsoft.com/office/drawing/2017/decorative" val="1"/>
              </a:ext>
            </a:extLst>
          </p:cNvPr>
          <p:cNvPicPr>
            <a:picLocks noChangeAspect="1"/>
          </p:cNvPicPr>
          <p:nvPr>
            <p:custDataLst>
              <p:tags r:id="rId4"/>
            </p:custDataLst>
          </p:nvPr>
        </p:nvPicPr>
        <p:blipFill>
          <a:blip r:embed="rId13">
            <a:extLst>
              <a:ext uri="{28A0092B-C50C-407E-A947-70E740481C1C}">
                <a14:useLocalDpi xmlns:a14="http://schemas.microsoft.com/office/drawing/2010/main" val="0"/>
              </a:ext>
            </a:extLst>
          </a:blip>
          <a:stretch>
            <a:fillRect/>
          </a:stretch>
        </p:blipFill>
        <p:spPr>
          <a:xfrm>
            <a:off x="5985305" y="3070800"/>
            <a:ext cx="455168" cy="455168"/>
          </a:xfrm>
          <a:prstGeom prst="rect">
            <a:avLst/>
          </a:prstGeom>
        </p:spPr>
      </p:pic>
    </p:spTree>
    <p:extLst>
      <p:ext uri="{BB962C8B-B14F-4D97-AF65-F5344CB8AC3E}">
        <p14:creationId xmlns:p14="http://schemas.microsoft.com/office/powerpoint/2010/main" val="4045663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DE943-96AD-BD3A-B7B0-F229C530031D}"/>
              </a:ext>
            </a:extLst>
          </p:cNvPr>
          <p:cNvSpPr txBox="1">
            <a:spLocks noGrp="1"/>
          </p:cNvSpPr>
          <p:nvPr>
            <p:ph type="title" idx="4294967295"/>
          </p:nvPr>
        </p:nvSpPr>
        <p:spPr>
          <a:xfrm>
            <a:off x="10552358" y="6091221"/>
            <a:ext cx="1507400" cy="748988"/>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CA" sz="4267" b="0" i="0" u="none" strike="noStrike" kern="1200" cap="none" spc="0" normalizeH="0" baseline="0" noProof="0" dirty="0">
                <a:ln>
                  <a:noFill/>
                </a:ln>
                <a:solidFill>
                  <a:srgbClr val="365254"/>
                </a:solidFill>
                <a:effectLst/>
                <a:uLnTx/>
                <a:uFillTx/>
                <a:latin typeface="+mn-lt"/>
                <a:ea typeface="+mn-ea"/>
                <a:cs typeface="+mn-cs"/>
              </a:rPr>
              <a:t>icis.ca</a:t>
            </a:r>
          </a:p>
        </p:txBody>
      </p:sp>
      <p:sp>
        <p:nvSpPr>
          <p:cNvPr id="4" name="TextBox 3">
            <a:extLst>
              <a:ext uri="{FF2B5EF4-FFF2-40B4-BE49-F238E27FC236}">
                <a16:creationId xmlns:a16="http://schemas.microsoft.com/office/drawing/2014/main" id="{BB7A767C-928B-E0D0-8C69-AF35A8F816E9}"/>
              </a:ext>
            </a:extLst>
          </p:cNvPr>
          <p:cNvSpPr txBox="1"/>
          <p:nvPr/>
        </p:nvSpPr>
        <p:spPr>
          <a:xfrm>
            <a:off x="5721790" y="6293749"/>
            <a:ext cx="4462997" cy="461665"/>
          </a:xfrm>
          <a:prstGeom prst="rect">
            <a:avLst/>
          </a:prstGeom>
          <a:noFill/>
        </p:spPr>
        <p:txBody>
          <a:bodyPr wrap="square" rtlCol="0">
            <a:spAutoFit/>
          </a:bodyPr>
          <a:lstStyle/>
          <a:p>
            <a:pPr algn="r"/>
            <a:r>
              <a:rPr lang="en-CA" dirty="0">
                <a:solidFill>
                  <a:schemeClr val="bg1"/>
                </a:solidFill>
              </a:rPr>
              <a:t>prioritespartageesensante@icis.ca</a:t>
            </a:r>
          </a:p>
        </p:txBody>
      </p:sp>
    </p:spTree>
    <p:extLst>
      <p:ext uri="{BB962C8B-B14F-4D97-AF65-F5344CB8AC3E}">
        <p14:creationId xmlns:p14="http://schemas.microsoft.com/office/powerpoint/2010/main" val="2693701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Phase 1 : sélection des indicateurs</a:t>
            </a:r>
            <a:endParaRPr lang="en-CA" dirty="0"/>
          </a:p>
        </p:txBody>
      </p:sp>
      <p:sp>
        <p:nvSpPr>
          <p:cNvPr id="13" name="Text Placeholder 12">
            <a:extLst>
              <a:ext uri="{FF2B5EF4-FFF2-40B4-BE49-F238E27FC236}">
                <a16:creationId xmlns:a16="http://schemas.microsoft.com/office/drawing/2014/main" id="{430B681A-8829-40D8-A5CA-5732F752AE0C}"/>
              </a:ext>
            </a:extLst>
          </p:cNvPr>
          <p:cNvSpPr>
            <a:spLocks noGrp="1"/>
          </p:cNvSpPr>
          <p:nvPr>
            <p:ph type="body" sz="quarter" idx="14"/>
            <p:custDataLst>
              <p:tags r:id="rId2"/>
            </p:custDataLst>
          </p:nvPr>
        </p:nvSpPr>
        <p:spPr>
          <a:xfrm>
            <a:off x="911428" y="1371600"/>
            <a:ext cx="9629572" cy="4708981"/>
          </a:xfrm>
        </p:spPr>
        <p:txBody>
          <a:bodyPr/>
          <a:lstStyle/>
          <a:p>
            <a:pPr lvl="0">
              <a:spcBef>
                <a:spcPts val="600"/>
              </a:spcBef>
              <a:spcAft>
                <a:spcPts val="600"/>
              </a:spcAft>
            </a:pPr>
            <a:r>
              <a:rPr lang="fr-CA" sz="2400" dirty="0"/>
              <a:t>En 6 mois, l’ICIS a mené un processus de sélection afin de faire émerger des consensus FPT sur 12 nouveaux indicateurs</a:t>
            </a:r>
          </a:p>
          <a:p>
            <a:pPr lvl="1">
              <a:spcBef>
                <a:spcPts val="600"/>
              </a:spcBef>
              <a:spcAft>
                <a:spcPts val="600"/>
              </a:spcAft>
            </a:pPr>
            <a:r>
              <a:rPr lang="fr-CA" sz="2000" dirty="0"/>
              <a:t>Il a collaboré avec des représentants FPT (nommés par les sous-ministres de la Santé), des organismes pancanadiens de santé (OPS), des cliniciens, des chercheurs, </a:t>
            </a:r>
            <a:br>
              <a:rPr lang="fr-CA" sz="2000" dirty="0"/>
            </a:br>
            <a:r>
              <a:rPr lang="fr-CA" sz="2000" dirty="0"/>
              <a:t>des gestionnaires de système de santé et le grand public</a:t>
            </a:r>
          </a:p>
          <a:p>
            <a:pPr lvl="1">
              <a:spcBef>
                <a:spcPts val="600"/>
              </a:spcBef>
              <a:spcAft>
                <a:spcPts val="600"/>
              </a:spcAft>
            </a:pPr>
            <a:r>
              <a:rPr lang="fr-CA" sz="2000" dirty="0"/>
              <a:t>Il a contribué à ce que les parties s’entendent sur les aspects les plus importants </a:t>
            </a:r>
            <a:br>
              <a:rPr lang="fr-CA" sz="2000" dirty="0"/>
            </a:br>
            <a:r>
              <a:rPr lang="fr-CA" sz="2000" dirty="0"/>
              <a:t>de l’accès et les critères de sélection </a:t>
            </a:r>
          </a:p>
          <a:p>
            <a:pPr lvl="1">
              <a:spcBef>
                <a:spcPts val="600"/>
              </a:spcBef>
              <a:spcAft>
                <a:spcPts val="600"/>
              </a:spcAft>
            </a:pPr>
            <a:r>
              <a:rPr lang="fr-CA" sz="2000" dirty="0"/>
              <a:t>Il a créé et revu une liste de plus de 100 mesures possibles dans chaque secteur, </a:t>
            </a:r>
            <a:br>
              <a:rPr lang="fr-CA" sz="2000" dirty="0"/>
            </a:br>
            <a:r>
              <a:rPr lang="fr-CA" sz="2000" dirty="0"/>
              <a:t>au moyen d’analyses environnementales et d’un processus Delphi modifié</a:t>
            </a:r>
          </a:p>
          <a:p>
            <a:pPr lvl="1">
              <a:spcBef>
                <a:spcPts val="600"/>
              </a:spcBef>
              <a:spcAft>
                <a:spcPts val="600"/>
              </a:spcAft>
            </a:pPr>
            <a:r>
              <a:rPr lang="fr-CA" sz="2000" dirty="0"/>
              <a:t>Il a travaillé avec les provinces et les territoires pour arriver à un consensus</a:t>
            </a:r>
          </a:p>
          <a:p>
            <a:pPr>
              <a:spcBef>
                <a:spcPts val="600"/>
              </a:spcBef>
              <a:spcAft>
                <a:spcPts val="600"/>
              </a:spcAft>
            </a:pPr>
            <a:r>
              <a:rPr lang="fr-CA" sz="2400" dirty="0"/>
              <a:t>La liste d’indicateurs a été adoptée à la Conférence des sous‑ministres </a:t>
            </a:r>
            <a:br>
              <a:rPr lang="fr-CA" sz="2400" dirty="0"/>
            </a:br>
            <a:r>
              <a:rPr lang="fr-CA" sz="2400" dirty="0"/>
              <a:t>de la Santé, puis par les ministres de la Santé en juin 2018</a:t>
            </a:r>
          </a:p>
        </p:txBody>
      </p:sp>
      <p:pic>
        <p:nvPicPr>
          <p:cNvPr id="8" name="Content Placeholder 19">
            <a:extLst>
              <a:ext uri="{FF2B5EF4-FFF2-40B4-BE49-F238E27FC236}">
                <a16:creationId xmlns:a16="http://schemas.microsoft.com/office/drawing/2014/main" id="{78CD3E1C-54C4-4D32-B19D-B2C8F5B8D29D}"/>
              </a:ext>
              <a:ext uri="{C183D7F6-B498-43B3-948B-1728B52AA6E4}">
                <adec:decorative xmlns:adec="http://schemas.microsoft.com/office/drawing/2017/decorative" val="1"/>
              </a:ext>
            </a:extLst>
          </p:cNvPr>
          <p:cNvPicPr>
            <a:picLocks noChangeAspect="1"/>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10730132" y="196064"/>
            <a:ext cx="1220209" cy="1219200"/>
          </a:xfrm>
          <a:prstGeom prst="rect">
            <a:avLst/>
          </a:prstGeom>
        </p:spPr>
      </p:pic>
    </p:spTree>
    <p:extLst>
      <p:ext uri="{BB962C8B-B14F-4D97-AF65-F5344CB8AC3E}">
        <p14:creationId xmlns:p14="http://schemas.microsoft.com/office/powerpoint/2010/main" val="214388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42AAE-1F9D-4E43-B2E2-2E333BCEE8B3}"/>
              </a:ext>
            </a:extLst>
          </p:cNvPr>
          <p:cNvSpPr>
            <a:spLocks noGrp="1"/>
          </p:cNvSpPr>
          <p:nvPr>
            <p:ph type="title"/>
            <p:custDataLst>
              <p:tags r:id="rId1"/>
            </p:custDataLst>
          </p:nvPr>
        </p:nvSpPr>
        <p:spPr/>
        <p:txBody>
          <a:bodyPr/>
          <a:lstStyle/>
          <a:p>
            <a:r>
              <a:rPr lang="fr-FR" dirty="0"/>
              <a:t>Phase 2 : élaboration et diffusion des indicateurs</a:t>
            </a:r>
            <a:endParaRPr lang="en-US" dirty="0"/>
          </a:p>
        </p:txBody>
      </p:sp>
      <p:sp>
        <p:nvSpPr>
          <p:cNvPr id="3" name="Text Placeholder 2">
            <a:extLst>
              <a:ext uri="{FF2B5EF4-FFF2-40B4-BE49-F238E27FC236}">
                <a16:creationId xmlns:a16="http://schemas.microsoft.com/office/drawing/2014/main" id="{D15C0FE4-DA50-4B36-A05C-2AC5929D627F}"/>
              </a:ext>
            </a:extLst>
          </p:cNvPr>
          <p:cNvSpPr>
            <a:spLocks noGrp="1"/>
          </p:cNvSpPr>
          <p:nvPr>
            <p:ph type="body" sz="quarter" idx="10"/>
            <p:custDataLst>
              <p:tags r:id="rId2"/>
            </p:custDataLst>
          </p:nvPr>
        </p:nvSpPr>
        <p:spPr>
          <a:xfrm>
            <a:off x="685800" y="1371600"/>
            <a:ext cx="10563225" cy="1538883"/>
          </a:xfrm>
        </p:spPr>
        <p:txBody>
          <a:bodyPr/>
          <a:lstStyle/>
          <a:p>
            <a:pPr marL="0" indent="0">
              <a:lnSpc>
                <a:spcPct val="100000"/>
              </a:lnSpc>
              <a:buNone/>
            </a:pPr>
            <a:r>
              <a:rPr lang="fr-FR" sz="2000" dirty="0"/>
              <a:t>L’ICIS a chapeauté la collaboration entre les gouvernements FPT, Statistique Canada, des OPS </a:t>
            </a:r>
            <a:br>
              <a:rPr lang="fr-FR" sz="2000" dirty="0"/>
            </a:br>
            <a:r>
              <a:rPr lang="fr-FR" sz="2000" dirty="0"/>
              <a:t>(la Commission de la santé mentale du Canada, le Centre canadien sur les dépendances et l’usage </a:t>
            </a:r>
            <a:br>
              <a:rPr lang="fr-FR" sz="2000" dirty="0"/>
            </a:br>
            <a:r>
              <a:rPr lang="fr-FR" sz="2000" dirty="0"/>
              <a:t>de substances et l’Association canadienne de soins et services à domicile), des experts de la mesure et du milieu, ainsi que des personnes ayant fait l’expérience des services, afin d’honorer ses engagements à l’égard de la mesure de la performance</a:t>
            </a:r>
          </a:p>
        </p:txBody>
      </p:sp>
      <p:sp>
        <p:nvSpPr>
          <p:cNvPr id="4" name="TextBox 3">
            <a:extLst>
              <a:ext uri="{FF2B5EF4-FFF2-40B4-BE49-F238E27FC236}">
                <a16:creationId xmlns:a16="http://schemas.microsoft.com/office/drawing/2014/main" id="{F1AAFB7D-6F16-4114-8AC8-C375A57F7B26}"/>
              </a:ext>
            </a:extLst>
          </p:cNvPr>
          <p:cNvSpPr txBox="1"/>
          <p:nvPr>
            <p:custDataLst>
              <p:tags r:id="rId3"/>
            </p:custDataLst>
          </p:nvPr>
        </p:nvSpPr>
        <p:spPr>
          <a:xfrm>
            <a:off x="514985" y="3129461"/>
            <a:ext cx="2325933" cy="461665"/>
          </a:xfrm>
          <a:prstGeom prst="rect">
            <a:avLst/>
          </a:prstGeom>
          <a:noFill/>
        </p:spPr>
        <p:txBody>
          <a:bodyPr wrap="square" rtlCol="0">
            <a:spAutoFit/>
          </a:bodyPr>
          <a:lstStyle/>
          <a:p>
            <a:r>
              <a:rPr lang="en-CA" b="1" dirty="0">
                <a:solidFill>
                  <a:srgbClr val="177784"/>
                </a:solidFill>
                <a:ea typeface="Times New Roman" panose="02020603050405020304" pitchFamily="18" charset="0"/>
                <a:cs typeface="Arial" panose="020B0604020202020204" pitchFamily="34" charset="0"/>
              </a:rPr>
              <a:t> 3 </a:t>
            </a:r>
            <a:r>
              <a:rPr lang="fr-CA" b="1" dirty="0">
                <a:solidFill>
                  <a:srgbClr val="177784"/>
                </a:solidFill>
                <a:ea typeface="Times New Roman" panose="02020603050405020304" pitchFamily="18" charset="0"/>
                <a:cs typeface="Arial" panose="020B0604020202020204" pitchFamily="34" charset="0"/>
              </a:rPr>
              <a:t>éléments</a:t>
            </a:r>
            <a:r>
              <a:rPr lang="en-CA" b="1" dirty="0">
                <a:solidFill>
                  <a:srgbClr val="177784"/>
                </a:solidFill>
                <a:ea typeface="Times New Roman" panose="02020603050405020304" pitchFamily="18" charset="0"/>
                <a:cs typeface="Arial" panose="020B0604020202020204" pitchFamily="34" charset="0"/>
              </a:rPr>
              <a:t> </a:t>
            </a:r>
            <a:r>
              <a:rPr lang="fr-CA" b="1" dirty="0">
                <a:solidFill>
                  <a:srgbClr val="177784"/>
                </a:solidFill>
                <a:ea typeface="Times New Roman" panose="02020603050405020304" pitchFamily="18" charset="0"/>
                <a:cs typeface="Arial" panose="020B0604020202020204" pitchFamily="34" charset="0"/>
              </a:rPr>
              <a:t>clés</a:t>
            </a:r>
          </a:p>
        </p:txBody>
      </p:sp>
      <p:sp>
        <p:nvSpPr>
          <p:cNvPr id="9" name="TextBox 8">
            <a:extLst>
              <a:ext uri="{FF2B5EF4-FFF2-40B4-BE49-F238E27FC236}">
                <a16:creationId xmlns:a16="http://schemas.microsoft.com/office/drawing/2014/main" id="{4B48BC5D-157C-4AB1-868F-AAAC8534309B}"/>
              </a:ext>
            </a:extLst>
          </p:cNvPr>
          <p:cNvSpPr txBox="1"/>
          <p:nvPr>
            <p:custDataLst>
              <p:tags r:id="rId4"/>
            </p:custDataLst>
          </p:nvPr>
        </p:nvSpPr>
        <p:spPr>
          <a:xfrm>
            <a:off x="1309883" y="3723257"/>
            <a:ext cx="2517846" cy="2421176"/>
          </a:xfrm>
          <a:prstGeom prst="rect">
            <a:avLst/>
          </a:prstGeom>
          <a:noFill/>
        </p:spPr>
        <p:txBody>
          <a:bodyPr wrap="square" rtlCol="0">
            <a:spAutoFit/>
          </a:bodyPr>
          <a:lstStyle/>
          <a:p>
            <a:pPr>
              <a:spcAft>
                <a:spcPts val="400"/>
              </a:spcAft>
              <a:defRPr/>
            </a:pPr>
            <a:r>
              <a:rPr lang="fr-FR" sz="1800" b="1" dirty="0">
                <a:solidFill>
                  <a:srgbClr val="365254"/>
                </a:solidFill>
                <a:latin typeface="Calibri"/>
              </a:rPr>
              <a:t>Faire progresser la collecte de données</a:t>
            </a:r>
          </a:p>
          <a:p>
            <a:pPr marL="232828" indent="-232828">
              <a:buFont typeface="Arial" panose="020B0604020202020204" pitchFamily="34" charset="0"/>
              <a:buChar char="•"/>
              <a:defRPr/>
            </a:pPr>
            <a:r>
              <a:rPr lang="fr-FR" sz="1600" dirty="0">
                <a:solidFill>
                  <a:srgbClr val="000000"/>
                </a:solidFill>
                <a:latin typeface="Calibri"/>
              </a:rPr>
              <a:t>Mener des activités ciblées afin de prioriser et de corriger les lacunes en matière de données et d’aller au-delà des sources de données traditionnelles</a:t>
            </a:r>
          </a:p>
        </p:txBody>
      </p:sp>
      <p:sp>
        <p:nvSpPr>
          <p:cNvPr id="10" name="TextBox 9">
            <a:extLst>
              <a:ext uri="{FF2B5EF4-FFF2-40B4-BE49-F238E27FC236}">
                <a16:creationId xmlns:a16="http://schemas.microsoft.com/office/drawing/2014/main" id="{50DCC0BF-3D33-4B2A-8BB8-D2FCDB180B50}"/>
              </a:ext>
            </a:extLst>
          </p:cNvPr>
          <p:cNvSpPr txBox="1"/>
          <p:nvPr>
            <p:custDataLst>
              <p:tags r:id="rId5"/>
            </p:custDataLst>
          </p:nvPr>
        </p:nvSpPr>
        <p:spPr>
          <a:xfrm>
            <a:off x="4552880" y="3669123"/>
            <a:ext cx="2837766" cy="2472472"/>
          </a:xfrm>
          <a:prstGeom prst="rect">
            <a:avLst/>
          </a:prstGeom>
          <a:noFill/>
        </p:spPr>
        <p:txBody>
          <a:bodyPr wrap="square" rtlCol="0">
            <a:spAutoFit/>
          </a:bodyPr>
          <a:lstStyle/>
          <a:p>
            <a:pPr>
              <a:spcAft>
                <a:spcPts val="400"/>
              </a:spcAft>
              <a:defRPr/>
            </a:pPr>
            <a:r>
              <a:rPr lang="fr-FR" sz="1800" b="1" dirty="0">
                <a:solidFill>
                  <a:srgbClr val="365254"/>
                </a:solidFill>
                <a:latin typeface="Calibri"/>
              </a:rPr>
              <a:t>Mesurer et diffuser les résultats des indicateurs</a:t>
            </a:r>
          </a:p>
          <a:p>
            <a:pPr marL="232828" indent="-232828">
              <a:spcAft>
                <a:spcPts val="400"/>
              </a:spcAft>
              <a:buFont typeface="Arial" panose="020B0604020202020204" pitchFamily="34" charset="0"/>
              <a:buChar char="•"/>
              <a:defRPr/>
            </a:pPr>
            <a:r>
              <a:rPr lang="fr-FR" sz="1600" dirty="0">
                <a:solidFill>
                  <a:srgbClr val="000000"/>
                </a:solidFill>
                <a:latin typeface="Calibri"/>
              </a:rPr>
              <a:t>Élaborer et mettre au point des définitions normalisées aux fins de comparabilité </a:t>
            </a:r>
            <a:br>
              <a:rPr lang="fr-FR" sz="1600" dirty="0">
                <a:solidFill>
                  <a:srgbClr val="000000"/>
                </a:solidFill>
                <a:latin typeface="Calibri"/>
              </a:rPr>
            </a:br>
            <a:r>
              <a:rPr lang="fr-FR" sz="1600" dirty="0">
                <a:solidFill>
                  <a:srgbClr val="000000"/>
                </a:solidFill>
                <a:latin typeface="Calibri"/>
              </a:rPr>
              <a:t>des mesures</a:t>
            </a:r>
          </a:p>
          <a:p>
            <a:pPr marL="232828" indent="-232828">
              <a:spcAft>
                <a:spcPts val="400"/>
              </a:spcAft>
              <a:buFont typeface="Arial" panose="020B0604020202020204" pitchFamily="34" charset="0"/>
              <a:buChar char="•"/>
              <a:defRPr/>
            </a:pPr>
            <a:r>
              <a:rPr lang="fr-FR" sz="1600" dirty="0">
                <a:solidFill>
                  <a:srgbClr val="000000"/>
                </a:solidFill>
                <a:latin typeface="Calibri"/>
              </a:rPr>
              <a:t>Produire des rapports sur </a:t>
            </a:r>
            <a:br>
              <a:rPr lang="fr-FR" sz="1600" dirty="0">
                <a:solidFill>
                  <a:srgbClr val="000000"/>
                </a:solidFill>
                <a:latin typeface="Calibri"/>
              </a:rPr>
            </a:br>
            <a:r>
              <a:rPr lang="fr-FR" sz="1600" dirty="0">
                <a:solidFill>
                  <a:srgbClr val="000000"/>
                </a:solidFill>
                <a:latin typeface="Calibri"/>
              </a:rPr>
              <a:t>les résultats disponibles et les élargir au fil du temps</a:t>
            </a:r>
          </a:p>
        </p:txBody>
      </p:sp>
      <p:sp>
        <p:nvSpPr>
          <p:cNvPr id="11" name="TextBox 10">
            <a:extLst>
              <a:ext uri="{FF2B5EF4-FFF2-40B4-BE49-F238E27FC236}">
                <a16:creationId xmlns:a16="http://schemas.microsoft.com/office/drawing/2014/main" id="{5F38D7B0-AB21-471A-94E6-6BD95D39154C}"/>
              </a:ext>
            </a:extLst>
          </p:cNvPr>
          <p:cNvSpPr txBox="1"/>
          <p:nvPr>
            <p:custDataLst>
              <p:tags r:id="rId6"/>
            </p:custDataLst>
          </p:nvPr>
        </p:nvSpPr>
        <p:spPr>
          <a:xfrm>
            <a:off x="8227109" y="3669123"/>
            <a:ext cx="2978857" cy="2472472"/>
          </a:xfrm>
          <a:prstGeom prst="rect">
            <a:avLst/>
          </a:prstGeom>
          <a:noFill/>
        </p:spPr>
        <p:txBody>
          <a:bodyPr wrap="square" rtlCol="0">
            <a:spAutoFit/>
          </a:bodyPr>
          <a:lstStyle/>
          <a:p>
            <a:pPr>
              <a:spcAft>
                <a:spcPts val="400"/>
              </a:spcAft>
              <a:defRPr/>
            </a:pPr>
            <a:r>
              <a:rPr lang="fr-CA" sz="1800" b="1" dirty="0">
                <a:solidFill>
                  <a:srgbClr val="365254"/>
                </a:solidFill>
                <a:latin typeface="Calibri"/>
              </a:rPr>
              <a:t>Accélérer l’adoption </a:t>
            </a:r>
            <a:br>
              <a:rPr lang="fr-CA" sz="1800" b="1" dirty="0">
                <a:solidFill>
                  <a:srgbClr val="365254"/>
                </a:solidFill>
                <a:latin typeface="Calibri"/>
              </a:rPr>
            </a:br>
            <a:r>
              <a:rPr lang="fr-CA" sz="1800" b="1" dirty="0">
                <a:solidFill>
                  <a:srgbClr val="365254"/>
                </a:solidFill>
                <a:latin typeface="Calibri"/>
              </a:rPr>
              <a:t>et l’utilisation</a:t>
            </a:r>
          </a:p>
          <a:p>
            <a:pPr marL="232828" indent="-232828">
              <a:spcAft>
                <a:spcPts val="400"/>
              </a:spcAft>
              <a:buFont typeface="Arial" panose="020B0604020202020204" pitchFamily="34" charset="0"/>
              <a:buChar char="•"/>
              <a:defRPr/>
            </a:pPr>
            <a:r>
              <a:rPr lang="fr-FR" sz="1600" dirty="0">
                <a:latin typeface="Calibri"/>
              </a:rPr>
              <a:t>Mener des activités ciblées afin de sensibiliser davantage les intervenants et d’accroître leur compréhension</a:t>
            </a:r>
          </a:p>
          <a:p>
            <a:pPr marL="232828" indent="-232828">
              <a:spcAft>
                <a:spcPts val="400"/>
              </a:spcAft>
              <a:buFont typeface="Arial" panose="020B0604020202020204" pitchFamily="34" charset="0"/>
              <a:buChar char="•"/>
              <a:defRPr/>
            </a:pPr>
            <a:r>
              <a:rPr lang="fr-FR" sz="1600" dirty="0">
                <a:latin typeface="Calibri"/>
              </a:rPr>
              <a:t>L’utilité de ce travail et l’exploitabilité des mesures augmentent avec le temps</a:t>
            </a:r>
          </a:p>
        </p:txBody>
      </p:sp>
      <p:pic>
        <p:nvPicPr>
          <p:cNvPr id="7" name="Content Placeholder 19">
            <a:extLst>
              <a:ext uri="{FF2B5EF4-FFF2-40B4-BE49-F238E27FC236}">
                <a16:creationId xmlns:a16="http://schemas.microsoft.com/office/drawing/2014/main" id="{41A4EDF7-D3E9-49E1-804A-CABDA418B35B}"/>
              </a:ext>
              <a:ext uri="{C183D7F6-B498-43B3-948B-1728B52AA6E4}">
                <adec:decorative xmlns:adec="http://schemas.microsoft.com/office/drawing/2017/decorative" val="1"/>
              </a:ext>
            </a:extLst>
          </p:cNvPr>
          <p:cNvPicPr>
            <a:picLocks noChangeAspect="1"/>
          </p:cNvPicPr>
          <p:nvPr>
            <p:custDataLst>
              <p:tags r:id="rId7"/>
            </p:custDataLst>
          </p:nvPr>
        </p:nvPicPr>
        <p:blipFill>
          <a:blip r:embed="rId12" cstate="print">
            <a:extLst>
              <a:ext uri="{28A0092B-C50C-407E-A947-70E740481C1C}">
                <a14:useLocalDpi xmlns:a14="http://schemas.microsoft.com/office/drawing/2010/main" val="0"/>
              </a:ext>
            </a:extLst>
          </a:blip>
          <a:stretch>
            <a:fillRect/>
          </a:stretch>
        </p:blipFill>
        <p:spPr>
          <a:xfrm>
            <a:off x="643133" y="3723257"/>
            <a:ext cx="609600" cy="609600"/>
          </a:xfrm>
          <a:prstGeom prst="rect">
            <a:avLst/>
          </a:prstGeom>
        </p:spPr>
      </p:pic>
      <p:pic>
        <p:nvPicPr>
          <p:cNvPr id="8" name="Content Placeholder 19">
            <a:extLst>
              <a:ext uri="{FF2B5EF4-FFF2-40B4-BE49-F238E27FC236}">
                <a16:creationId xmlns:a16="http://schemas.microsoft.com/office/drawing/2014/main" id="{41BD804B-DB46-47C1-AA94-D62059728850}"/>
              </a:ext>
              <a:ext uri="{C183D7F6-B498-43B3-948B-1728B52AA6E4}">
                <adec:decorative xmlns:adec="http://schemas.microsoft.com/office/drawing/2017/decorative" val="1"/>
              </a:ext>
            </a:extLst>
          </p:cNvPr>
          <p:cNvPicPr>
            <a:picLocks noChangeAspect="1"/>
          </p:cNvPicPr>
          <p:nvPr>
            <p:custDataLst>
              <p:tags r:id="rId8"/>
            </p:custDataLst>
          </p:nvPr>
        </p:nvPicPr>
        <p:blipFill>
          <a:blip r:embed="rId13" cstate="print">
            <a:extLst>
              <a:ext uri="{28A0092B-C50C-407E-A947-70E740481C1C}">
                <a14:useLocalDpi xmlns:a14="http://schemas.microsoft.com/office/drawing/2010/main" val="0"/>
              </a:ext>
            </a:extLst>
          </a:blip>
          <a:stretch>
            <a:fillRect/>
          </a:stretch>
        </p:blipFill>
        <p:spPr>
          <a:xfrm>
            <a:off x="7545742" y="3723257"/>
            <a:ext cx="609600" cy="609600"/>
          </a:xfrm>
          <a:prstGeom prst="rect">
            <a:avLst/>
          </a:prstGeom>
        </p:spPr>
      </p:pic>
      <p:pic>
        <p:nvPicPr>
          <p:cNvPr id="6" name="Picture 5">
            <a:extLst>
              <a:ext uri="{FF2B5EF4-FFF2-40B4-BE49-F238E27FC236}">
                <a16:creationId xmlns:a16="http://schemas.microsoft.com/office/drawing/2014/main" id="{7598C288-988F-4A91-BB6E-CDE8B73FD8EF}"/>
              </a:ext>
              <a:ext uri="{C183D7F6-B498-43B3-948B-1728B52AA6E4}">
                <adec:decorative xmlns:adec="http://schemas.microsoft.com/office/drawing/2017/decorative" val="1"/>
              </a:ext>
            </a:extLst>
          </p:cNvPr>
          <p:cNvPicPr>
            <a:picLocks noChangeAspect="1"/>
          </p:cNvPicPr>
          <p:nvPr>
            <p:custDataLst>
              <p:tags r:id="rId9"/>
            </p:custDataLst>
          </p:nvPr>
        </p:nvPicPr>
        <p:blipFill>
          <a:blip r:embed="rId14"/>
          <a:stretch>
            <a:fillRect/>
          </a:stretch>
        </p:blipFill>
        <p:spPr>
          <a:xfrm>
            <a:off x="3864033" y="3723257"/>
            <a:ext cx="609600" cy="609600"/>
          </a:xfrm>
          <a:prstGeom prst="rect">
            <a:avLst/>
          </a:prstGeom>
        </p:spPr>
      </p:pic>
    </p:spTree>
    <p:extLst>
      <p:ext uri="{BB962C8B-B14F-4D97-AF65-F5344CB8AC3E}">
        <p14:creationId xmlns:p14="http://schemas.microsoft.com/office/powerpoint/2010/main" val="944393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1C9F-D4A2-4DD1-9F61-A9D628CAB51D}"/>
              </a:ext>
            </a:extLst>
          </p:cNvPr>
          <p:cNvSpPr>
            <a:spLocks noGrp="1"/>
          </p:cNvSpPr>
          <p:nvPr>
            <p:ph type="title"/>
            <p:custDataLst>
              <p:tags r:id="rId1"/>
            </p:custDataLst>
          </p:nvPr>
        </p:nvSpPr>
        <p:spPr/>
        <p:txBody>
          <a:bodyPr/>
          <a:lstStyle/>
          <a:p>
            <a:r>
              <a:rPr lang="fr-CA" dirty="0"/>
              <a:t>Principales réalisations</a:t>
            </a:r>
            <a:endParaRPr lang="en-US" dirty="0"/>
          </a:p>
        </p:txBody>
      </p:sp>
      <p:sp>
        <p:nvSpPr>
          <p:cNvPr id="21" name="TextBox 20">
            <a:extLst>
              <a:ext uri="{FF2B5EF4-FFF2-40B4-BE49-F238E27FC236}">
                <a16:creationId xmlns:a16="http://schemas.microsoft.com/office/drawing/2014/main" id="{23043009-48DE-4F00-96D3-D4FB909E5D15}"/>
              </a:ext>
            </a:extLst>
          </p:cNvPr>
          <p:cNvSpPr txBox="1"/>
          <p:nvPr>
            <p:custDataLst>
              <p:tags r:id="rId2"/>
            </p:custDataLst>
          </p:nvPr>
        </p:nvSpPr>
        <p:spPr>
          <a:xfrm>
            <a:off x="1371600" y="1513533"/>
            <a:ext cx="856485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000" b="1" i="0" u="none" strike="noStrike" cap="none" normalizeH="0" baseline="0" noProof="0" dirty="0">
                <a:ln>
                  <a:noFill/>
                </a:ln>
                <a:solidFill>
                  <a:srgbClr val="00A199"/>
                </a:solidFill>
                <a:uLnTx/>
                <a:uFillTx/>
                <a:latin typeface="Calibri"/>
                <a:ea typeface="+mn-ea"/>
                <a:cs typeface="Calibri Light" panose="020F0302020204030204" pitchFamily="34" charset="0"/>
              </a:rPr>
              <a:t>Faire progresser la collecte de données</a:t>
            </a:r>
          </a:p>
        </p:txBody>
      </p:sp>
      <p:sp>
        <p:nvSpPr>
          <p:cNvPr id="8" name="Text Placeholder 7">
            <a:extLst>
              <a:ext uri="{FF2B5EF4-FFF2-40B4-BE49-F238E27FC236}">
                <a16:creationId xmlns:a16="http://schemas.microsoft.com/office/drawing/2014/main" id="{E01C3ED8-EDEC-4AA6-8F85-FE578C232605}"/>
              </a:ext>
            </a:extLst>
          </p:cNvPr>
          <p:cNvSpPr>
            <a:spLocks noGrp="1"/>
          </p:cNvSpPr>
          <p:nvPr>
            <p:ph type="body" sz="quarter" idx="14"/>
            <p:custDataLst>
              <p:tags r:id="rId3"/>
            </p:custDataLst>
          </p:nvPr>
        </p:nvSpPr>
        <p:spPr>
          <a:xfrm>
            <a:off x="1223010" y="2286000"/>
            <a:ext cx="4997428" cy="3852337"/>
          </a:xfrm>
        </p:spPr>
        <p:txBody>
          <a:bodyPr/>
          <a:lstStyle/>
          <a:p>
            <a:pPr>
              <a:spcBef>
                <a:spcPts val="400"/>
              </a:spcBef>
              <a:spcAft>
                <a:spcPts val="400"/>
              </a:spcAft>
            </a:pPr>
            <a:r>
              <a:rPr lang="fr-CA" sz="2200" dirty="0"/>
              <a:t>Collecte de nouvelles données</a:t>
            </a:r>
          </a:p>
          <a:p>
            <a:pPr lvl="1">
              <a:spcBef>
                <a:spcPts val="533"/>
              </a:spcBef>
              <a:spcAft>
                <a:spcPts val="0"/>
              </a:spcAft>
            </a:pPr>
            <a:r>
              <a:rPr lang="fr-FR" sz="1800" dirty="0"/>
              <a:t>Données sur les temps d’attente pour des services de counseling en santé mentale</a:t>
            </a:r>
          </a:p>
          <a:p>
            <a:pPr lvl="1">
              <a:spcBef>
                <a:spcPts val="533"/>
              </a:spcBef>
              <a:spcAft>
                <a:spcPts val="0"/>
              </a:spcAft>
            </a:pPr>
            <a:r>
              <a:rPr lang="fr-FR" sz="1800" dirty="0"/>
              <a:t>Données sur les temps d’attente pour </a:t>
            </a:r>
            <a:br>
              <a:rPr lang="fr-FR" sz="1800" dirty="0"/>
            </a:br>
            <a:r>
              <a:rPr lang="fr-FR" sz="1800" dirty="0"/>
              <a:t>des services à domicile</a:t>
            </a:r>
          </a:p>
          <a:p>
            <a:pPr lvl="1">
              <a:spcBef>
                <a:spcPts val="533"/>
              </a:spcBef>
              <a:spcAft>
                <a:spcPts val="0"/>
              </a:spcAft>
            </a:pPr>
            <a:r>
              <a:rPr lang="fr-FR" sz="1800" dirty="0"/>
              <a:t>Données d’enquête sur l’efficacité des services à domicile (Statistique Canada)</a:t>
            </a:r>
          </a:p>
          <a:p>
            <a:pPr lvl="1">
              <a:spcBef>
                <a:spcPts val="533"/>
              </a:spcBef>
              <a:spcAft>
                <a:spcPts val="0"/>
              </a:spcAft>
            </a:pPr>
            <a:r>
              <a:rPr lang="fr-FR" sz="1800" dirty="0"/>
              <a:t>Information autodéclarée sur la santé mentale et l’utilisation de substances, relativement à</a:t>
            </a:r>
          </a:p>
          <a:p>
            <a:pPr lvl="3">
              <a:lnSpc>
                <a:spcPct val="100000"/>
              </a:lnSpc>
              <a:spcBef>
                <a:spcPts val="533"/>
              </a:spcBef>
              <a:spcAft>
                <a:spcPts val="0"/>
              </a:spcAft>
            </a:pPr>
            <a:r>
              <a:rPr lang="fr-FR" sz="1800" dirty="0"/>
              <a:t>la capacité d’accéder aux services</a:t>
            </a:r>
          </a:p>
          <a:p>
            <a:pPr lvl="3">
              <a:lnSpc>
                <a:spcPct val="100000"/>
              </a:lnSpc>
              <a:spcBef>
                <a:spcPts val="533"/>
              </a:spcBef>
              <a:spcAft>
                <a:spcPts val="0"/>
              </a:spcAft>
            </a:pPr>
            <a:r>
              <a:rPr lang="fr-FR" sz="1800" dirty="0"/>
              <a:t>l’intervention précoce chez les enfants </a:t>
            </a:r>
            <a:br>
              <a:rPr lang="fr-FR" sz="1800" dirty="0"/>
            </a:br>
            <a:r>
              <a:rPr lang="fr-FR" sz="1800" dirty="0"/>
              <a:t>et les jeunes</a:t>
            </a:r>
          </a:p>
        </p:txBody>
      </p:sp>
      <p:sp>
        <p:nvSpPr>
          <p:cNvPr id="9" name="Text Placeholder 8">
            <a:extLst>
              <a:ext uri="{FF2B5EF4-FFF2-40B4-BE49-F238E27FC236}">
                <a16:creationId xmlns:a16="http://schemas.microsoft.com/office/drawing/2014/main" id="{E2729F3F-5124-4ED3-87A5-630E36F3D43B}"/>
              </a:ext>
            </a:extLst>
          </p:cNvPr>
          <p:cNvSpPr>
            <a:spLocks noGrp="1"/>
          </p:cNvSpPr>
          <p:nvPr>
            <p:ph type="body" sz="quarter" idx="15"/>
            <p:custDataLst>
              <p:tags r:id="rId4"/>
            </p:custDataLst>
          </p:nvPr>
        </p:nvSpPr>
        <p:spPr>
          <a:xfrm>
            <a:off x="6768894" y="2286000"/>
            <a:ext cx="4800000" cy="1359346"/>
          </a:xfrm>
        </p:spPr>
        <p:txBody>
          <a:bodyPr/>
          <a:lstStyle/>
          <a:p>
            <a:pPr>
              <a:spcBef>
                <a:spcPts val="533"/>
              </a:spcBef>
              <a:spcAft>
                <a:spcPts val="0"/>
              </a:spcAft>
            </a:pPr>
            <a:r>
              <a:rPr lang="fr-FR" sz="2200" dirty="0"/>
              <a:t>Données ayant une plus grande </a:t>
            </a:r>
            <a:br>
              <a:rPr lang="fr-FR" sz="2200" dirty="0"/>
            </a:br>
            <a:r>
              <a:rPr lang="fr-FR" sz="2200" dirty="0"/>
              <a:t>couverture géographique</a:t>
            </a:r>
          </a:p>
          <a:p>
            <a:pPr lvl="1">
              <a:spcBef>
                <a:spcPts val="533"/>
              </a:spcBef>
              <a:spcAft>
                <a:spcPts val="0"/>
              </a:spcAft>
            </a:pPr>
            <a:r>
              <a:rPr lang="fr-FR" sz="1800" dirty="0"/>
              <a:t>Données sur les soins de longue durée</a:t>
            </a:r>
          </a:p>
          <a:p>
            <a:pPr lvl="1">
              <a:spcBef>
                <a:spcPts val="533"/>
              </a:spcBef>
              <a:spcAft>
                <a:spcPts val="0"/>
              </a:spcAft>
            </a:pPr>
            <a:r>
              <a:rPr lang="fr-FR" sz="1800" dirty="0"/>
              <a:t>Données sur les services à domicile</a:t>
            </a:r>
          </a:p>
        </p:txBody>
      </p:sp>
      <p:sp>
        <p:nvSpPr>
          <p:cNvPr id="15" name="Text Placeholder 8">
            <a:extLst>
              <a:ext uri="{FF2B5EF4-FFF2-40B4-BE49-F238E27FC236}">
                <a16:creationId xmlns:a16="http://schemas.microsoft.com/office/drawing/2014/main" id="{2B163EC7-9F00-4429-B402-1B06432191F1}"/>
              </a:ext>
            </a:extLst>
          </p:cNvPr>
          <p:cNvSpPr txBox="1">
            <a:spLocks/>
          </p:cNvSpPr>
          <p:nvPr>
            <p:custDataLst>
              <p:tags r:id="rId5"/>
            </p:custDataLst>
          </p:nvPr>
        </p:nvSpPr>
        <p:spPr>
          <a:xfrm>
            <a:off x="6768897" y="3898024"/>
            <a:ext cx="4799997" cy="2190343"/>
          </a:xfrm>
          <a:prstGeom prst="rect">
            <a:avLst/>
          </a:prstGeom>
        </p:spPr>
        <p:txBody>
          <a:bodyPr vert="horz" wrap="square" lIns="0" tIns="0" rIns="0" bIns="0" rtlCol="0">
            <a:spAutoFit/>
          </a:bodyPr>
          <a:lstStyle>
            <a:lvl1pPr marL="182563" indent="-182563" algn="l" defTabSz="914400" rtl="0" eaLnBrk="1" latinLnBrk="0" hangingPunct="1">
              <a:lnSpc>
                <a:spcPts val="2100"/>
              </a:lnSpc>
              <a:spcBef>
                <a:spcPts val="600"/>
              </a:spcBef>
              <a:spcAft>
                <a:spcPts val="600"/>
              </a:spcAft>
              <a:buFont typeface="Calibri" panose="020F0502020204030204" pitchFamily="34" charset="0"/>
              <a:buChar char="•"/>
              <a:defRPr sz="1700" b="1" kern="1200" baseline="0">
                <a:solidFill>
                  <a:srgbClr val="365254"/>
                </a:solidFill>
                <a:latin typeface="+mn-lt"/>
                <a:ea typeface="+mn-ea"/>
                <a:cs typeface="+mn-cs"/>
              </a:defRPr>
            </a:lvl1pPr>
            <a:lvl2pPr marL="449263" indent="-182563" algn="l" defTabSz="914400" rtl="0" eaLnBrk="1" latinLnBrk="0" hangingPunct="1">
              <a:lnSpc>
                <a:spcPts val="2100"/>
              </a:lnSpc>
              <a:spcBef>
                <a:spcPts val="600"/>
              </a:spcBef>
              <a:spcAft>
                <a:spcPts val="600"/>
              </a:spcAft>
              <a:buFont typeface="Calibri" panose="020F0502020204030204" pitchFamily="34" charset="0"/>
              <a:buChar char="‒"/>
              <a:tabLst/>
              <a:defRPr sz="1600" kern="1200">
                <a:solidFill>
                  <a:schemeClr val="tx1"/>
                </a:solidFill>
                <a:latin typeface="+mn-lt"/>
                <a:ea typeface="+mn-ea"/>
                <a:cs typeface="+mn-cs"/>
              </a:defRPr>
            </a:lvl2pPr>
            <a:lvl3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3pPr>
            <a:lvl4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4pPr>
            <a:lvl5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5pPr>
            <a:lvl6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baseline="0">
                <a:solidFill>
                  <a:schemeClr val="tx1"/>
                </a:solidFill>
                <a:latin typeface="+mn-lt"/>
                <a:ea typeface="+mn-ea"/>
                <a:cs typeface="+mn-cs"/>
              </a:defRPr>
            </a:lvl6pPr>
            <a:lvl7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7pPr>
            <a:lvl8pPr marL="449263" indent="-182563" algn="l" defTabSz="914400" rtl="0" eaLnBrk="1" latinLnBrk="0" hangingPunct="1">
              <a:lnSpc>
                <a:spcPts val="2100"/>
              </a:lnSpc>
              <a:spcBef>
                <a:spcPts val="600"/>
              </a:spcBef>
              <a:spcAft>
                <a:spcPts val="600"/>
              </a:spcAft>
              <a:buFont typeface="Calibri" panose="020F050202020403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43411" indent="-243411" defTabSz="1219170">
              <a:lnSpc>
                <a:spcPct val="100000"/>
              </a:lnSpc>
              <a:spcBef>
                <a:spcPts val="533"/>
              </a:spcBef>
              <a:spcAft>
                <a:spcPts val="0"/>
              </a:spcAft>
              <a:buClr>
                <a:prstClr val="white"/>
              </a:buClr>
              <a:buFont typeface="Calibri" panose="020F0502020204030204" pitchFamily="34" charset="0"/>
              <a:buChar char=" "/>
              <a:defRPr/>
            </a:pPr>
            <a:r>
              <a:rPr lang="fr-FR" sz="2200" dirty="0">
                <a:solidFill>
                  <a:srgbClr val="177784"/>
                </a:solidFill>
                <a:latin typeface="Calibri"/>
              </a:rPr>
              <a:t>Données de haute qualité </a:t>
            </a:r>
            <a:br>
              <a:rPr lang="fr-FR" sz="2200" dirty="0">
                <a:solidFill>
                  <a:srgbClr val="177784"/>
                </a:solidFill>
                <a:latin typeface="Calibri"/>
              </a:rPr>
            </a:br>
            <a:r>
              <a:rPr lang="fr-FR" sz="2200" dirty="0">
                <a:solidFill>
                  <a:srgbClr val="177784"/>
                </a:solidFill>
                <a:latin typeface="Calibri"/>
              </a:rPr>
              <a:t>et plus détaillées</a:t>
            </a:r>
          </a:p>
          <a:p>
            <a:pPr marL="478355" lvl="1" indent="-234945" defTabSz="1219170">
              <a:lnSpc>
                <a:spcPct val="100000"/>
              </a:lnSpc>
              <a:spcBef>
                <a:spcPts val="533"/>
              </a:spcBef>
              <a:spcAft>
                <a:spcPts val="0"/>
              </a:spcAft>
              <a:buFont typeface="Calibri" panose="020F0502020204030204" pitchFamily="34" charset="0"/>
              <a:buChar char="•"/>
              <a:defRPr/>
            </a:pPr>
            <a:r>
              <a:rPr lang="fr-FR" sz="1800" b="1" dirty="0">
                <a:solidFill>
                  <a:srgbClr val="365254"/>
                </a:solidFill>
                <a:latin typeface="Calibri"/>
              </a:rPr>
              <a:t>Données sur les services d’urgence </a:t>
            </a:r>
            <a:br>
              <a:rPr lang="fr-FR" sz="1800" b="1" dirty="0">
                <a:solidFill>
                  <a:srgbClr val="365254"/>
                </a:solidFill>
                <a:latin typeface="Calibri"/>
              </a:rPr>
            </a:br>
            <a:r>
              <a:rPr lang="fr-FR" sz="1800" b="1" dirty="0">
                <a:solidFill>
                  <a:srgbClr val="365254"/>
                </a:solidFill>
                <a:latin typeface="Calibri"/>
              </a:rPr>
              <a:t>liés à la santé mentale et à l’utilisation </a:t>
            </a:r>
            <a:br>
              <a:rPr lang="fr-FR" sz="1800" b="1" dirty="0">
                <a:solidFill>
                  <a:srgbClr val="365254"/>
                </a:solidFill>
                <a:latin typeface="Calibri"/>
              </a:rPr>
            </a:br>
            <a:r>
              <a:rPr lang="fr-FR" sz="1800" b="1" dirty="0">
                <a:solidFill>
                  <a:srgbClr val="365254"/>
                </a:solidFill>
                <a:latin typeface="Calibri"/>
              </a:rPr>
              <a:t>de substances</a:t>
            </a:r>
          </a:p>
          <a:p>
            <a:pPr marL="478355" lvl="1" indent="-234945" defTabSz="1219170">
              <a:lnSpc>
                <a:spcPct val="100000"/>
              </a:lnSpc>
              <a:spcBef>
                <a:spcPts val="533"/>
              </a:spcBef>
              <a:spcAft>
                <a:spcPts val="0"/>
              </a:spcAft>
              <a:buFont typeface="Calibri" panose="020F0502020204030204" pitchFamily="34" charset="0"/>
              <a:buChar char="•"/>
              <a:defRPr/>
            </a:pPr>
            <a:r>
              <a:rPr lang="fr-FR" sz="1800" b="1" dirty="0">
                <a:solidFill>
                  <a:srgbClr val="365254"/>
                </a:solidFill>
                <a:latin typeface="Calibri"/>
              </a:rPr>
              <a:t>Précision accrue des données hospitalières sur l’utilisation de substances</a:t>
            </a:r>
          </a:p>
        </p:txBody>
      </p:sp>
      <p:pic>
        <p:nvPicPr>
          <p:cNvPr id="4" name="Content Placeholder 19">
            <a:extLst>
              <a:ext uri="{FF2B5EF4-FFF2-40B4-BE49-F238E27FC236}">
                <a16:creationId xmlns:a16="http://schemas.microsoft.com/office/drawing/2014/main" id="{60816924-3A95-E8F4-4891-379ED572BBB4}"/>
              </a:ext>
              <a:ext uri="{C183D7F6-B498-43B3-948B-1728B52AA6E4}">
                <adec:decorative xmlns:adec="http://schemas.microsoft.com/office/drawing/2017/decorative" val="1"/>
              </a:ext>
            </a:extLst>
          </p:cNvPr>
          <p:cNvPicPr>
            <a:picLocks noChangeAspect="1"/>
          </p:cNvPicPr>
          <p:nvPr>
            <p:custDataLst>
              <p:tags r:id="rId6"/>
            </p:custDataLst>
          </p:nvPr>
        </p:nvPicPr>
        <p:blipFill>
          <a:blip r:embed="rId9" cstate="print">
            <a:extLst>
              <a:ext uri="{28A0092B-C50C-407E-A947-70E740481C1C}">
                <a14:useLocalDpi xmlns:a14="http://schemas.microsoft.com/office/drawing/2010/main" val="0"/>
              </a:ext>
            </a:extLst>
          </a:blip>
          <a:stretch>
            <a:fillRect/>
          </a:stretch>
        </p:blipFill>
        <p:spPr>
          <a:xfrm>
            <a:off x="548640" y="1417320"/>
            <a:ext cx="731520" cy="731520"/>
          </a:xfrm>
          <a:prstGeom prst="rect">
            <a:avLst/>
          </a:prstGeom>
        </p:spPr>
      </p:pic>
    </p:spTree>
    <p:extLst>
      <p:ext uri="{BB962C8B-B14F-4D97-AF65-F5344CB8AC3E}">
        <p14:creationId xmlns:p14="http://schemas.microsoft.com/office/powerpoint/2010/main" val="2819666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31C9F-D4A2-4DD1-9F61-A9D628CAB51D}"/>
              </a:ext>
            </a:extLst>
          </p:cNvPr>
          <p:cNvSpPr>
            <a:spLocks noGrp="1"/>
          </p:cNvSpPr>
          <p:nvPr>
            <p:ph type="title"/>
            <p:custDataLst>
              <p:tags r:id="rId1"/>
            </p:custDataLst>
          </p:nvPr>
        </p:nvSpPr>
        <p:spPr/>
        <p:txBody>
          <a:bodyPr/>
          <a:lstStyle/>
          <a:p>
            <a:r>
              <a:rPr lang="fr-CA" dirty="0"/>
              <a:t>Principales réalisations (suite)</a:t>
            </a:r>
          </a:p>
        </p:txBody>
      </p:sp>
      <p:sp>
        <p:nvSpPr>
          <p:cNvPr id="20" name="TextBox 19">
            <a:extLst>
              <a:ext uri="{FF2B5EF4-FFF2-40B4-BE49-F238E27FC236}">
                <a16:creationId xmlns:a16="http://schemas.microsoft.com/office/drawing/2014/main" id="{504B63AC-884A-40C0-8E8D-2233FACA1C23}"/>
              </a:ext>
            </a:extLst>
          </p:cNvPr>
          <p:cNvSpPr txBox="1"/>
          <p:nvPr>
            <p:custDataLst>
              <p:tags r:id="rId2"/>
            </p:custDataLst>
          </p:nvPr>
        </p:nvSpPr>
        <p:spPr>
          <a:xfrm>
            <a:off x="1382982" y="1324446"/>
            <a:ext cx="4354071" cy="1015663"/>
          </a:xfrm>
          <a:prstGeom prst="rect">
            <a:avLst/>
          </a:prstGeom>
          <a:noFill/>
        </p:spPr>
        <p:txBody>
          <a:bodyPr wrap="square" rtlCol="0">
            <a:spAutoFit/>
          </a:bodyPr>
          <a:lstStyle/>
          <a:p>
            <a:pPr>
              <a:defRPr/>
            </a:pPr>
            <a:r>
              <a:rPr lang="fr-CA" sz="3000" b="1" dirty="0">
                <a:solidFill>
                  <a:srgbClr val="00A199"/>
                </a:solidFill>
                <a:cs typeface="Calibri Light" panose="020F0302020204030204" pitchFamily="34" charset="0"/>
              </a:rPr>
              <a:t>Mesurer et diffuser les résultats des indicateurs</a:t>
            </a:r>
          </a:p>
        </p:txBody>
      </p:sp>
      <p:sp>
        <p:nvSpPr>
          <p:cNvPr id="22" name="Text Placeholder 2">
            <a:extLst>
              <a:ext uri="{FF2B5EF4-FFF2-40B4-BE49-F238E27FC236}">
                <a16:creationId xmlns:a16="http://schemas.microsoft.com/office/drawing/2014/main" id="{A312FB06-54CE-4D39-8DD2-C63FCF9A12A2}"/>
              </a:ext>
            </a:extLst>
          </p:cNvPr>
          <p:cNvSpPr>
            <a:spLocks noGrp="1"/>
          </p:cNvSpPr>
          <p:nvPr>
            <p:ph type="body" sz="quarter" idx="14"/>
            <p:custDataLst>
              <p:tags r:id="rId3"/>
            </p:custDataLst>
          </p:nvPr>
        </p:nvSpPr>
        <p:spPr>
          <a:xfrm>
            <a:off x="1210818" y="2457893"/>
            <a:ext cx="4800000" cy="3631763"/>
          </a:xfrm>
        </p:spPr>
        <p:txBody>
          <a:bodyPr/>
          <a:lstStyle/>
          <a:p>
            <a:pPr lvl="1">
              <a:spcBef>
                <a:spcPts val="0"/>
              </a:spcBef>
              <a:spcAft>
                <a:spcPts val="600"/>
              </a:spcAft>
            </a:pPr>
            <a:r>
              <a:rPr lang="fr-CA" sz="1800" dirty="0"/>
              <a:t>Confirmation de la méthode de mesure </a:t>
            </a:r>
            <a:br>
              <a:rPr lang="fr-CA" sz="1800" dirty="0"/>
            </a:br>
            <a:r>
              <a:rPr lang="fr-CA" sz="1800" dirty="0"/>
              <a:t>pour les 12 indicateurs, avec mise au point </a:t>
            </a:r>
            <a:br>
              <a:rPr lang="fr-CA" sz="1800" dirty="0"/>
            </a:br>
            <a:r>
              <a:rPr lang="fr-CA" sz="1800" dirty="0"/>
              <a:t>et élargissement des données au fil du temps</a:t>
            </a:r>
          </a:p>
          <a:p>
            <a:pPr lvl="1">
              <a:spcBef>
                <a:spcPts val="0"/>
              </a:spcBef>
              <a:spcAft>
                <a:spcPts val="600"/>
              </a:spcAft>
            </a:pPr>
            <a:r>
              <a:rPr lang="fr-CA" sz="1800" dirty="0"/>
              <a:t>Publication des résultats des 12 indicateurs </a:t>
            </a:r>
            <a:br>
              <a:rPr lang="fr-CA" sz="1800" dirty="0"/>
            </a:br>
            <a:r>
              <a:rPr lang="fr-CA" sz="1800" dirty="0"/>
              <a:t>et de 4 rapports complémentaires</a:t>
            </a:r>
          </a:p>
          <a:p>
            <a:pPr lvl="1">
              <a:spcBef>
                <a:spcPts val="0"/>
              </a:spcBef>
              <a:spcAft>
                <a:spcPts val="600"/>
              </a:spcAft>
            </a:pPr>
            <a:r>
              <a:rPr lang="fr-CA" sz="1800" dirty="0"/>
              <a:t>Publication de résultats adaptés à la réalité locale grâce à une diffusion à l’échelle des régions (là où les données le permettent)</a:t>
            </a:r>
          </a:p>
          <a:p>
            <a:pPr lvl="1">
              <a:spcBef>
                <a:spcPts val="0"/>
              </a:spcBef>
              <a:spcAft>
                <a:spcPts val="600"/>
              </a:spcAft>
            </a:pPr>
            <a:r>
              <a:rPr lang="fr-CA" sz="1800" dirty="0"/>
              <a:t>Ajout de facteurs de stratification fondés </a:t>
            </a:r>
            <a:br>
              <a:rPr lang="fr-CA" sz="1800" dirty="0"/>
            </a:br>
            <a:r>
              <a:rPr lang="fr-CA" sz="1800" dirty="0"/>
              <a:t>sur l’équité et la démographie</a:t>
            </a:r>
          </a:p>
          <a:p>
            <a:pPr lvl="1">
              <a:spcBef>
                <a:spcPts val="0"/>
              </a:spcBef>
              <a:spcAft>
                <a:spcPts val="600"/>
              </a:spcAft>
            </a:pPr>
            <a:r>
              <a:rPr lang="fr-CA" sz="1800" dirty="0"/>
              <a:t>Création de communications en langage simple pour la diffusion des résultats</a:t>
            </a:r>
          </a:p>
        </p:txBody>
      </p:sp>
      <p:sp>
        <p:nvSpPr>
          <p:cNvPr id="23" name="TextBox 22">
            <a:extLst>
              <a:ext uri="{FF2B5EF4-FFF2-40B4-BE49-F238E27FC236}">
                <a16:creationId xmlns:a16="http://schemas.microsoft.com/office/drawing/2014/main" id="{CAF26DBA-9C90-4715-AD79-1DF509DC4E7C}"/>
              </a:ext>
            </a:extLst>
          </p:cNvPr>
          <p:cNvSpPr txBox="1"/>
          <p:nvPr>
            <p:custDataLst>
              <p:tags r:id="rId4"/>
            </p:custDataLst>
          </p:nvPr>
        </p:nvSpPr>
        <p:spPr>
          <a:xfrm>
            <a:off x="7168802" y="1324446"/>
            <a:ext cx="361361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000" b="1" i="0" u="none" strike="noStrike" cap="none" normalizeH="0" baseline="0" dirty="0">
                <a:ln>
                  <a:noFill/>
                </a:ln>
                <a:solidFill>
                  <a:srgbClr val="00A199"/>
                </a:solidFill>
                <a:uLnTx/>
                <a:uFillTx/>
                <a:cs typeface="Calibri Light" panose="020F0302020204030204" pitchFamily="34" charset="0"/>
              </a:rPr>
              <a:t>Accélérer l’adoption et l’utilisation</a:t>
            </a:r>
          </a:p>
        </p:txBody>
      </p:sp>
      <p:sp>
        <p:nvSpPr>
          <p:cNvPr id="8" name="Text Placeholder 7">
            <a:extLst>
              <a:ext uri="{FF2B5EF4-FFF2-40B4-BE49-F238E27FC236}">
                <a16:creationId xmlns:a16="http://schemas.microsoft.com/office/drawing/2014/main" id="{D55B18CF-AB5F-48C8-B075-F3CAD2A7B5FC}"/>
              </a:ext>
            </a:extLst>
          </p:cNvPr>
          <p:cNvSpPr>
            <a:spLocks noGrp="1"/>
          </p:cNvSpPr>
          <p:nvPr>
            <p:ph type="body" sz="quarter" idx="15"/>
            <p:custDataLst>
              <p:tags r:id="rId5"/>
            </p:custDataLst>
          </p:nvPr>
        </p:nvSpPr>
        <p:spPr>
          <a:xfrm>
            <a:off x="7043687" y="2457893"/>
            <a:ext cx="4800000" cy="3477875"/>
          </a:xfrm>
        </p:spPr>
        <p:txBody>
          <a:bodyPr/>
          <a:lstStyle/>
          <a:p>
            <a:pPr lvl="1">
              <a:spcBef>
                <a:spcPts val="0"/>
              </a:spcBef>
              <a:spcAft>
                <a:spcPts val="600"/>
              </a:spcAft>
            </a:pPr>
            <a:r>
              <a:rPr lang="fr-CA" sz="1800" dirty="0"/>
              <a:t>Incidence sur les systèmes de santé : changements réglementaires, décisions d’investissement et campagnes </a:t>
            </a:r>
            <a:br>
              <a:rPr lang="fr-CA" sz="1800" dirty="0"/>
            </a:br>
            <a:r>
              <a:rPr lang="fr-CA" sz="1800" dirty="0"/>
              <a:t>d’information, entre autres</a:t>
            </a:r>
          </a:p>
          <a:p>
            <a:pPr lvl="1">
              <a:spcBef>
                <a:spcPts val="0"/>
              </a:spcBef>
              <a:spcAft>
                <a:spcPts val="600"/>
              </a:spcAft>
            </a:pPr>
            <a:r>
              <a:rPr lang="fr-CA" sz="1800" dirty="0"/>
              <a:t>Amélioration des programmes et des </a:t>
            </a:r>
            <a:br>
              <a:rPr lang="fr-CA" sz="1800" dirty="0"/>
            </a:br>
            <a:r>
              <a:rPr lang="fr-CA" sz="1800" dirty="0"/>
              <a:t>services visés par le Défi Innovation : </a:t>
            </a:r>
            <a:br>
              <a:rPr lang="fr-CA" sz="1800" dirty="0"/>
            </a:br>
            <a:r>
              <a:rPr lang="fr-CA" sz="1800" dirty="0"/>
              <a:t>Priorité Santé d’Excellence en santé Canada </a:t>
            </a:r>
            <a:br>
              <a:rPr lang="fr-CA" sz="1800" dirty="0"/>
            </a:br>
            <a:r>
              <a:rPr lang="fr-CA" sz="1800" dirty="0"/>
              <a:t>dans les domaines de mesure des PPS</a:t>
            </a:r>
          </a:p>
          <a:p>
            <a:pPr lvl="1">
              <a:spcBef>
                <a:spcPts val="0"/>
              </a:spcBef>
              <a:spcAft>
                <a:spcPts val="600"/>
              </a:spcAft>
            </a:pPr>
            <a:r>
              <a:rPr lang="fr-CA" sz="1800" dirty="0"/>
              <a:t>Sensibilisation accrue grâce à la couverture dans les médias de premier plan, </a:t>
            </a:r>
            <a:br>
              <a:rPr lang="fr-CA" sz="1800" dirty="0"/>
            </a:br>
            <a:r>
              <a:rPr lang="fr-CA" sz="1800" dirty="0"/>
              <a:t>les conférences, les présentations des intervenants et les articles de journaux </a:t>
            </a:r>
          </a:p>
        </p:txBody>
      </p:sp>
      <p:pic>
        <p:nvPicPr>
          <p:cNvPr id="5" name="Content Placeholder 19">
            <a:extLst>
              <a:ext uri="{FF2B5EF4-FFF2-40B4-BE49-F238E27FC236}">
                <a16:creationId xmlns:a16="http://schemas.microsoft.com/office/drawing/2014/main" id="{541F4BF7-2D7A-3B33-6B02-B829CF866C89}"/>
              </a:ext>
              <a:ext uri="{C183D7F6-B498-43B3-948B-1728B52AA6E4}">
                <adec:decorative xmlns:adec="http://schemas.microsoft.com/office/drawing/2017/decorative" val="1"/>
              </a:ext>
            </a:extLst>
          </p:cNvPr>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6312167" y="1419728"/>
            <a:ext cx="731520" cy="731520"/>
          </a:xfrm>
          <a:prstGeom prst="rect">
            <a:avLst/>
          </a:prstGeom>
        </p:spPr>
      </p:pic>
      <p:pic>
        <p:nvPicPr>
          <p:cNvPr id="6" name="Picture 5">
            <a:extLst>
              <a:ext uri="{FF2B5EF4-FFF2-40B4-BE49-F238E27FC236}">
                <a16:creationId xmlns:a16="http://schemas.microsoft.com/office/drawing/2014/main" id="{E1C001F0-CD10-E607-E38A-41396DE103F8}"/>
              </a:ext>
              <a:ext uri="{C183D7F6-B498-43B3-948B-1728B52AA6E4}">
                <adec:decorative xmlns:adec="http://schemas.microsoft.com/office/drawing/2017/decorative" val="1"/>
              </a:ext>
            </a:extLst>
          </p:cNvPr>
          <p:cNvPicPr>
            <a:picLocks noChangeAspect="1"/>
          </p:cNvPicPr>
          <p:nvPr>
            <p:custDataLst>
              <p:tags r:id="rId7"/>
            </p:custDataLst>
          </p:nvPr>
        </p:nvPicPr>
        <p:blipFill>
          <a:blip r:embed="rId11"/>
          <a:stretch>
            <a:fillRect/>
          </a:stretch>
        </p:blipFill>
        <p:spPr>
          <a:xfrm>
            <a:off x="548640" y="1419728"/>
            <a:ext cx="731520" cy="731520"/>
          </a:xfrm>
          <a:prstGeom prst="rect">
            <a:avLst/>
          </a:prstGeom>
        </p:spPr>
      </p:pic>
    </p:spTree>
    <p:extLst>
      <p:ext uri="{BB962C8B-B14F-4D97-AF65-F5344CB8AC3E}">
        <p14:creationId xmlns:p14="http://schemas.microsoft.com/office/powerpoint/2010/main" val="2294544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80932-1BBB-4A7D-8968-D44F6FEE9F7F}"/>
              </a:ext>
            </a:extLst>
          </p:cNvPr>
          <p:cNvSpPr>
            <a:spLocks noGrp="1"/>
          </p:cNvSpPr>
          <p:nvPr>
            <p:ph type="title"/>
            <p:custDataLst>
              <p:tags r:id="rId1"/>
            </p:custDataLst>
          </p:nvPr>
        </p:nvSpPr>
        <p:spPr/>
        <p:txBody>
          <a:bodyPr/>
          <a:lstStyle/>
          <a:p>
            <a:r>
              <a:rPr lang="fr-FR" dirty="0"/>
              <a:t>Diffusion des résultats des indicateurs</a:t>
            </a:r>
            <a:endParaRPr lang="en-US" strike="sngStrike" dirty="0">
              <a:solidFill>
                <a:srgbClr val="FF0000"/>
              </a:solidFill>
            </a:endParaRPr>
          </a:p>
        </p:txBody>
      </p:sp>
      <p:graphicFrame>
        <p:nvGraphicFramePr>
          <p:cNvPr id="6" name="Table 6">
            <a:extLst>
              <a:ext uri="{FF2B5EF4-FFF2-40B4-BE49-F238E27FC236}">
                <a16:creationId xmlns:a16="http://schemas.microsoft.com/office/drawing/2014/main" id="{99B10501-6711-41A7-ABF5-FE60E0E01CEC}"/>
              </a:ext>
            </a:extLst>
          </p:cNvPr>
          <p:cNvGraphicFramePr>
            <a:graphicFrameLocks noGrp="1"/>
          </p:cNvGraphicFramePr>
          <p:nvPr>
            <p:custDataLst>
              <p:tags r:id="rId2"/>
            </p:custDataLst>
            <p:extLst>
              <p:ext uri="{D42A27DB-BD31-4B8C-83A1-F6EECF244321}">
                <p14:modId xmlns:p14="http://schemas.microsoft.com/office/powerpoint/2010/main" val="1670336424"/>
              </p:ext>
            </p:extLst>
          </p:nvPr>
        </p:nvGraphicFramePr>
        <p:xfrm>
          <a:off x="669804" y="1359206"/>
          <a:ext cx="10836396" cy="3712464"/>
        </p:xfrm>
        <a:graphic>
          <a:graphicData uri="http://schemas.openxmlformats.org/drawingml/2006/table">
            <a:tbl>
              <a:tblPr firstRow="1" bandRow="1">
                <a:tableStyleId>{72833802-FEF1-4C79-8D5D-14CF1EAF98D9}</a:tableStyleId>
              </a:tblPr>
              <a:tblGrid>
                <a:gridCol w="1149471">
                  <a:extLst>
                    <a:ext uri="{9D8B030D-6E8A-4147-A177-3AD203B41FA5}">
                      <a16:colId xmlns:a16="http://schemas.microsoft.com/office/drawing/2014/main" val="3599420407"/>
                    </a:ext>
                  </a:extLst>
                </a:gridCol>
                <a:gridCol w="3114675">
                  <a:extLst>
                    <a:ext uri="{9D8B030D-6E8A-4147-A177-3AD203B41FA5}">
                      <a16:colId xmlns:a16="http://schemas.microsoft.com/office/drawing/2014/main" val="2529176526"/>
                    </a:ext>
                  </a:extLst>
                </a:gridCol>
                <a:gridCol w="3248025">
                  <a:extLst>
                    <a:ext uri="{9D8B030D-6E8A-4147-A177-3AD203B41FA5}">
                      <a16:colId xmlns:a16="http://schemas.microsoft.com/office/drawing/2014/main" val="1934949194"/>
                    </a:ext>
                  </a:extLst>
                </a:gridCol>
                <a:gridCol w="3324225">
                  <a:extLst>
                    <a:ext uri="{9D8B030D-6E8A-4147-A177-3AD203B41FA5}">
                      <a16:colId xmlns:a16="http://schemas.microsoft.com/office/drawing/2014/main" val="4181107331"/>
                    </a:ext>
                  </a:extLst>
                </a:gridCol>
              </a:tblGrid>
              <a:tr h="0">
                <a:tc>
                  <a:txBody>
                    <a:bodyPr/>
                    <a:lstStyle/>
                    <a:p>
                      <a:pPr algn="l"/>
                      <a:r>
                        <a:rPr lang="fr-CA" sz="1600" dirty="0">
                          <a:solidFill>
                            <a:srgbClr val="365254"/>
                          </a:solidFill>
                        </a:rPr>
                        <a:t>Année</a:t>
                      </a:r>
                    </a:p>
                  </a:txBody>
                  <a:tcPr marL="54864" marR="54864" marT="54864" marB="54864">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7F5"/>
                    </a:solidFill>
                  </a:tcPr>
                </a:tc>
                <a:tc gridSpan="3">
                  <a:txBody>
                    <a:bodyPr/>
                    <a:lstStyle/>
                    <a:p>
                      <a:pPr algn="ctr"/>
                      <a:r>
                        <a:rPr lang="fr-CA" sz="1600" dirty="0">
                          <a:solidFill>
                            <a:srgbClr val="365254"/>
                          </a:solidFill>
                        </a:rPr>
                        <a:t>Indicateurs</a:t>
                      </a:r>
                    </a:p>
                  </a:txBody>
                  <a:tcPr marL="54864" marR="54864" marT="54864" marB="54864">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F7F5"/>
                    </a:solidFill>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61425612"/>
                  </a:ext>
                </a:extLst>
              </a:tr>
              <a:tr h="595402">
                <a:tc>
                  <a:txBody>
                    <a:bodyPr/>
                    <a:lstStyle/>
                    <a:p>
                      <a:pPr algn="l"/>
                      <a:r>
                        <a:rPr lang="fr-CA" sz="1600" b="1" noProof="0" dirty="0">
                          <a:solidFill>
                            <a:srgbClr val="365254"/>
                          </a:solidFill>
                        </a:rPr>
                        <a:t>2019</a:t>
                      </a:r>
                    </a:p>
                    <a:p>
                      <a:pPr algn="l"/>
                      <a:r>
                        <a:rPr lang="fr-CA" sz="1600" b="0" noProof="0" dirty="0">
                          <a:solidFill>
                            <a:srgbClr val="365254"/>
                          </a:solidFill>
                        </a:rPr>
                        <a:t>(année 1)</a:t>
                      </a:r>
                    </a:p>
                  </a:txBody>
                  <a:tcPr marL="54864" marR="54864" marT="54864" marB="54864">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t>Séjours à l’hôpital en raison de méfaits causés par l’utilisation </a:t>
                      </a:r>
                      <a:br>
                        <a:rPr lang="fr-CA" sz="1400" noProof="0" dirty="0"/>
                      </a:br>
                      <a:r>
                        <a:rPr lang="fr-CA" sz="1400" noProof="0" dirty="0"/>
                        <a:t>de substances*</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t>Visites fréquentes à l’urgence pour des problèmes de santé mentale </a:t>
                      </a:r>
                      <a:br>
                        <a:rPr lang="fr-CA" sz="1400" noProof="0" dirty="0"/>
                      </a:br>
                      <a:r>
                        <a:rPr lang="fr-CA" sz="1400" noProof="0" dirty="0"/>
                        <a:t>et d’utilisation de substances*</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t>Séjour à l’hôpital prolongé jusqu’à </a:t>
                      </a:r>
                      <a:br>
                        <a:rPr lang="fr-CA" sz="1400" noProof="0" dirty="0"/>
                      </a:br>
                      <a:r>
                        <a:rPr lang="fr-CA" sz="1400" noProof="0" dirty="0"/>
                        <a:t>ce que les services ou le soutien </a:t>
                      </a:r>
                      <a:br>
                        <a:rPr lang="fr-CA" sz="1400" noProof="0" dirty="0"/>
                      </a:br>
                      <a:r>
                        <a:rPr lang="fr-CA" sz="1400" noProof="0" dirty="0"/>
                        <a:t>à domicile soient disponibles</a:t>
                      </a:r>
                      <a:r>
                        <a:rPr lang="fr-CA" sz="1400" baseline="30000" noProof="0" dirty="0"/>
                        <a:t>†</a:t>
                      </a:r>
                    </a:p>
                  </a:txBody>
                  <a:tcPr marL="73152" marR="73152" marT="73152" marB="73152">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97035360"/>
                  </a:ext>
                </a:extLst>
              </a:tr>
              <a:tr h="556607">
                <a:tc>
                  <a:txBody>
                    <a:bodyPr/>
                    <a:lstStyle/>
                    <a:p>
                      <a:pPr algn="l"/>
                      <a:r>
                        <a:rPr lang="fr-CA" sz="1600" b="1" noProof="0" dirty="0">
                          <a:solidFill>
                            <a:srgbClr val="365254"/>
                          </a:solidFill>
                        </a:rPr>
                        <a:t>2020</a:t>
                      </a:r>
                    </a:p>
                    <a:p>
                      <a:pPr algn="l"/>
                      <a:r>
                        <a:rPr lang="fr-CA" sz="1600" b="0" noProof="0" dirty="0">
                          <a:solidFill>
                            <a:srgbClr val="365254"/>
                          </a:solidFill>
                        </a:rPr>
                        <a:t>(année 2)</a:t>
                      </a:r>
                    </a:p>
                  </a:txBody>
                  <a:tcPr marL="54864" marR="54864" marT="54864" marB="54864">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t>Blessures auto-infligées, </a:t>
                      </a:r>
                      <a:br>
                        <a:rPr lang="fr-CA" sz="1400" noProof="0" dirty="0"/>
                      </a:br>
                      <a:r>
                        <a:rPr lang="fr-CA" sz="1400" noProof="0" dirty="0"/>
                        <a:t>incluant le suicide*</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t>Détresse des aidants naturels</a:t>
                      </a:r>
                      <a:r>
                        <a:rPr lang="fr-CA" sz="1400" baseline="30000" noProof="0" dirty="0"/>
                        <a:t>†</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t>Nouveaux résidents en soins </a:t>
                      </a:r>
                      <a:br>
                        <a:rPr lang="fr-CA" sz="1400" noProof="0" dirty="0"/>
                      </a:br>
                      <a:r>
                        <a:rPr lang="fr-CA" sz="1400" noProof="0" dirty="0"/>
                        <a:t>de longue durée qui auraient </a:t>
                      </a:r>
                      <a:br>
                        <a:rPr lang="fr-CA" sz="1400" noProof="0" dirty="0"/>
                      </a:br>
                      <a:r>
                        <a:rPr lang="fr-CA" sz="1400" noProof="0" dirty="0"/>
                        <a:t>pu recevoir des soins à domicile</a:t>
                      </a:r>
                      <a:r>
                        <a:rPr lang="fr-CA" sz="1400" b="0" i="0" kern="1200" baseline="30000" noProof="0" dirty="0">
                          <a:solidFill>
                            <a:srgbClr val="4D5156"/>
                          </a:solidFill>
                          <a:effectLst/>
                          <a:latin typeface="+mn-lt"/>
                          <a:ea typeface="+mn-ea"/>
                          <a:cs typeface="+mn-cs"/>
                        </a:rPr>
                        <a:t>†</a:t>
                      </a:r>
                      <a:endParaRPr lang="fr-CA" sz="1400" noProof="0" dirty="0"/>
                    </a:p>
                  </a:txBody>
                  <a:tcPr marL="73152" marR="73152" marT="73152" marB="73152">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3932128"/>
                  </a:ext>
                </a:extLst>
              </a:tr>
              <a:tr h="319259">
                <a:tc>
                  <a:txBody>
                    <a:bodyPr/>
                    <a:lstStyle/>
                    <a:p>
                      <a:pPr algn="l"/>
                      <a:r>
                        <a:rPr lang="fr-CA" sz="1600" b="1" noProof="0" dirty="0">
                          <a:solidFill>
                            <a:srgbClr val="365254"/>
                          </a:solidFill>
                        </a:rPr>
                        <a:t>2021</a:t>
                      </a:r>
                      <a:br>
                        <a:rPr lang="fr-CA" sz="1600" b="1" noProof="0" dirty="0">
                          <a:solidFill>
                            <a:srgbClr val="365254"/>
                          </a:solidFill>
                        </a:rPr>
                      </a:br>
                      <a:r>
                        <a:rPr lang="fr-CA" sz="1600" b="0" noProof="0" dirty="0">
                          <a:solidFill>
                            <a:srgbClr val="365254"/>
                          </a:solidFill>
                        </a:rPr>
                        <a:t>(année 3)</a:t>
                      </a:r>
                    </a:p>
                  </a:txBody>
                  <a:tcPr marL="54864" marR="54864" marT="54864" marB="54864">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t>Temps d’attente pour des services communautaires de counseling </a:t>
                      </a:r>
                      <a:br>
                        <a:rPr lang="fr-CA" sz="1400" noProof="0" dirty="0"/>
                      </a:br>
                      <a:r>
                        <a:rPr lang="fr-CA" sz="1400" noProof="0" dirty="0"/>
                        <a:t>en santé mentale*</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t>Temps d’attente pour </a:t>
                      </a:r>
                      <a:br>
                        <a:rPr lang="fr-CA" sz="1400" noProof="0" dirty="0"/>
                      </a:br>
                      <a:r>
                        <a:rPr lang="fr-CA" sz="1400" noProof="0" dirty="0"/>
                        <a:t>des services à domicile</a:t>
                      </a:r>
                      <a:r>
                        <a:rPr lang="fr-CA" sz="1400" b="0" i="0" kern="1200" baseline="30000" noProof="0" dirty="0">
                          <a:solidFill>
                            <a:srgbClr val="4D5156"/>
                          </a:solidFill>
                          <a:effectLst/>
                          <a:latin typeface="+mn-lt"/>
                          <a:ea typeface="+mn-ea"/>
                          <a:cs typeface="+mn-cs"/>
                        </a:rPr>
                        <a:t>†</a:t>
                      </a:r>
                      <a:endParaRPr lang="fr-CA" sz="1400" baseline="30000" noProof="0" dirty="0"/>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t>Maintien à domicile du bénéficiaire grâce aux services à </a:t>
                      </a:r>
                      <a:r>
                        <a:rPr lang="fr-CA" sz="1400" noProof="0" dirty="0" err="1"/>
                        <a:t>domicile</a:t>
                      </a:r>
                      <a:r>
                        <a:rPr lang="fr-CA" sz="1400" b="0" i="0" kern="1200" baseline="30000" noProof="0" dirty="0" err="1">
                          <a:solidFill>
                            <a:srgbClr val="4D5156"/>
                          </a:solidFill>
                          <a:effectLst/>
                          <a:latin typeface="+mn-lt"/>
                          <a:ea typeface="+mn-ea"/>
                          <a:cs typeface="+mn-cs"/>
                        </a:rPr>
                        <a:t>†i</a:t>
                      </a:r>
                      <a:endParaRPr lang="fr-CA" sz="1400" baseline="30000" noProof="0" dirty="0"/>
                    </a:p>
                  </a:txBody>
                  <a:tcPr marL="73152" marR="73152" marT="73152" marB="73152">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4909404"/>
                  </a:ext>
                </a:extLst>
              </a:tr>
              <a:tr h="997905">
                <a:tc>
                  <a:txBody>
                    <a:bodyPr/>
                    <a:lstStyle/>
                    <a:p>
                      <a:pPr algn="l"/>
                      <a:r>
                        <a:rPr lang="fr-CA" sz="1600" b="1" noProof="0" dirty="0">
                          <a:solidFill>
                            <a:srgbClr val="365254"/>
                          </a:solidFill>
                          <a:latin typeface="+mn-lt"/>
                          <a:ea typeface="+mn-ea"/>
                          <a:cs typeface="+mn-cs"/>
                        </a:rPr>
                        <a:t>2022</a:t>
                      </a:r>
                      <a:br>
                        <a:rPr lang="fr-CA" sz="1600" b="1" noProof="0" dirty="0">
                          <a:solidFill>
                            <a:srgbClr val="365254"/>
                          </a:solidFill>
                          <a:latin typeface="+mn-lt"/>
                          <a:ea typeface="+mn-ea"/>
                          <a:cs typeface="+mn-cs"/>
                        </a:rPr>
                      </a:br>
                      <a:r>
                        <a:rPr lang="fr-CA" sz="1600" b="0" noProof="0" dirty="0">
                          <a:solidFill>
                            <a:srgbClr val="365254"/>
                          </a:solidFill>
                          <a:latin typeface="+mn-lt"/>
                          <a:ea typeface="+mn-ea"/>
                          <a:cs typeface="+mn-cs"/>
                        </a:rPr>
                        <a:t>(année 4)</a:t>
                      </a:r>
                    </a:p>
                  </a:txBody>
                  <a:tcPr marL="54864" marR="54864" marT="54864" marB="54864">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solidFill>
                            <a:schemeClr val="tx1"/>
                          </a:solidFill>
                          <a:latin typeface="+mn-lt"/>
                          <a:ea typeface="+mn-ea"/>
                          <a:cs typeface="+mn-cs"/>
                        </a:rPr>
                        <a:t>Niveau d’utilisation des services liés à la santé mentale et à l’utilisation de substances</a:t>
                      </a:r>
                      <a:r>
                        <a:rPr lang="fr-CA" sz="1400" noProof="0" dirty="0">
                          <a:solidFill>
                            <a:schemeClr val="tx1"/>
                          </a:solidFill>
                        </a:rPr>
                        <a:t>*</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solidFill>
                            <a:schemeClr val="tx1"/>
                          </a:solidFill>
                          <a:latin typeface="+mn-lt"/>
                          <a:ea typeface="+mn-ea"/>
                          <a:cs typeface="+mn-cs"/>
                        </a:rPr>
                        <a:t>Intervention précoce liée à la </a:t>
                      </a:r>
                      <a:br>
                        <a:rPr lang="fr-CA" sz="1400" noProof="0" dirty="0">
                          <a:solidFill>
                            <a:schemeClr val="tx1"/>
                          </a:solidFill>
                          <a:latin typeface="+mn-lt"/>
                          <a:ea typeface="+mn-ea"/>
                          <a:cs typeface="+mn-cs"/>
                        </a:rPr>
                      </a:br>
                      <a:r>
                        <a:rPr lang="fr-CA" sz="1400" noProof="0" dirty="0">
                          <a:solidFill>
                            <a:schemeClr val="tx1"/>
                          </a:solidFill>
                          <a:latin typeface="+mn-lt"/>
                          <a:ea typeface="+mn-ea"/>
                          <a:cs typeface="+mn-cs"/>
                        </a:rPr>
                        <a:t>santé mentale et à l’utilisation </a:t>
                      </a:r>
                      <a:br>
                        <a:rPr lang="fr-CA" sz="1400" noProof="0" dirty="0">
                          <a:solidFill>
                            <a:schemeClr val="tx1"/>
                          </a:solidFill>
                          <a:latin typeface="+mn-lt"/>
                          <a:ea typeface="+mn-ea"/>
                          <a:cs typeface="+mn-cs"/>
                        </a:rPr>
                      </a:br>
                      <a:r>
                        <a:rPr lang="fr-CA" sz="1400" noProof="0" dirty="0">
                          <a:solidFill>
                            <a:schemeClr val="tx1"/>
                          </a:solidFill>
                          <a:latin typeface="+mn-lt"/>
                          <a:ea typeface="+mn-ea"/>
                          <a:cs typeface="+mn-cs"/>
                        </a:rPr>
                        <a:t>de substances chez les enfants </a:t>
                      </a:r>
                      <a:br>
                        <a:rPr lang="fr-CA" sz="1400" noProof="0" dirty="0">
                          <a:solidFill>
                            <a:schemeClr val="tx1"/>
                          </a:solidFill>
                          <a:latin typeface="+mn-lt"/>
                          <a:ea typeface="+mn-ea"/>
                          <a:cs typeface="+mn-cs"/>
                        </a:rPr>
                      </a:br>
                      <a:r>
                        <a:rPr lang="fr-CA" sz="1400" noProof="0" dirty="0">
                          <a:solidFill>
                            <a:schemeClr val="tx1"/>
                          </a:solidFill>
                          <a:latin typeface="+mn-lt"/>
                          <a:ea typeface="+mn-ea"/>
                          <a:cs typeface="+mn-cs"/>
                        </a:rPr>
                        <a:t>et les jeunes</a:t>
                      </a:r>
                      <a:r>
                        <a:rPr lang="fr-CA" sz="1400" noProof="0" dirty="0">
                          <a:solidFill>
                            <a:schemeClr val="tx1"/>
                          </a:solidFill>
                        </a:rPr>
                        <a:t>*</a:t>
                      </a:r>
                    </a:p>
                  </a:txBody>
                  <a:tcPr marL="73152" marR="73152" marT="73152" marB="73152">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502920" algn="l"/>
                      <a:r>
                        <a:rPr lang="fr-CA" sz="1400" noProof="0" dirty="0">
                          <a:solidFill>
                            <a:schemeClr val="tx1"/>
                          </a:solidFill>
                          <a:latin typeface="+mn-lt"/>
                          <a:ea typeface="+mn-ea"/>
                          <a:cs typeface="+mn-cs"/>
                        </a:rPr>
                        <a:t>Décès à domicile ou dans </a:t>
                      </a:r>
                      <a:br>
                        <a:rPr lang="fr-CA" sz="1400" noProof="0" dirty="0">
                          <a:solidFill>
                            <a:schemeClr val="tx1"/>
                          </a:solidFill>
                          <a:latin typeface="+mn-lt"/>
                          <a:ea typeface="+mn-ea"/>
                          <a:cs typeface="+mn-cs"/>
                        </a:rPr>
                      </a:br>
                      <a:r>
                        <a:rPr lang="fr-CA" sz="1400" noProof="0" dirty="0">
                          <a:solidFill>
                            <a:schemeClr val="tx1"/>
                          </a:solidFill>
                          <a:latin typeface="+mn-lt"/>
                          <a:ea typeface="+mn-ea"/>
                          <a:cs typeface="+mn-cs"/>
                        </a:rPr>
                        <a:t>la collectivité</a:t>
                      </a:r>
                      <a:r>
                        <a:rPr lang="fr-CA" sz="1400" b="0" i="0" kern="1200" baseline="30000" noProof="0" dirty="0">
                          <a:solidFill>
                            <a:srgbClr val="4D5156"/>
                          </a:solidFill>
                          <a:effectLst/>
                          <a:latin typeface="+mn-lt"/>
                          <a:ea typeface="+mn-ea"/>
                          <a:cs typeface="+mn-cs"/>
                        </a:rPr>
                        <a:t>†</a:t>
                      </a:r>
                      <a:endParaRPr lang="fr-CA" sz="1400" baseline="30000" noProof="0" dirty="0">
                        <a:solidFill>
                          <a:schemeClr val="tx1"/>
                        </a:solidFill>
                      </a:endParaRPr>
                    </a:p>
                  </a:txBody>
                  <a:tcPr marL="73152" marR="73152" marT="73152" marB="73152">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649957"/>
                  </a:ext>
                </a:extLst>
              </a:tr>
            </a:tbl>
          </a:graphicData>
        </a:graphic>
      </p:graphicFrame>
      <p:sp>
        <p:nvSpPr>
          <p:cNvPr id="7" name="TextBox 6">
            <a:extLst>
              <a:ext uri="{FF2B5EF4-FFF2-40B4-BE49-F238E27FC236}">
                <a16:creationId xmlns:a16="http://schemas.microsoft.com/office/drawing/2014/main" id="{43947CD5-1EB6-4F7E-86D1-5A6EC6B19A1D}"/>
              </a:ext>
            </a:extLst>
          </p:cNvPr>
          <p:cNvSpPr txBox="1"/>
          <p:nvPr/>
        </p:nvSpPr>
        <p:spPr>
          <a:xfrm>
            <a:off x="1031769" y="5301220"/>
            <a:ext cx="2874313" cy="253916"/>
          </a:xfrm>
          <a:prstGeom prst="rect">
            <a:avLst/>
          </a:prstGeom>
          <a:noFill/>
        </p:spPr>
        <p:txBody>
          <a:bodyPr wrap="square" rtlCol="0">
            <a:spAutoFit/>
          </a:bodyPr>
          <a:lstStyle/>
          <a:p>
            <a:pPr>
              <a:defRPr/>
            </a:pPr>
            <a:r>
              <a:rPr lang="en-US" sz="1050" dirty="0">
                <a:solidFill>
                  <a:srgbClr val="000000"/>
                </a:solidFill>
                <a:latin typeface="Arial" panose="020B0604020202020204" pitchFamily="34" charset="0"/>
                <a:cs typeface="Arial" panose="020B0604020202020204" pitchFamily="34" charset="0"/>
              </a:rPr>
              <a:t>* </a:t>
            </a:r>
            <a:r>
              <a:rPr kumimoji="0" lang="fr-CA" sz="1050" b="0" i="0" u="none" strike="noStrike" cap="none" normalizeH="0" baseline="0" noProof="0" dirty="0">
                <a:ln>
                  <a:noFill/>
                </a:ln>
                <a:uLnTx/>
                <a:uFillTx/>
                <a:latin typeface="Arial" panose="020B0604020202020204" pitchFamily="34" charset="0"/>
                <a:cs typeface="Arial" panose="020B0604020202020204" pitchFamily="34" charset="0"/>
              </a:rPr>
              <a:t>Santé mentale et utilisation de substances</a:t>
            </a:r>
            <a:endParaRPr lang="en-US" sz="105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DB76682-506E-428C-B4FC-126DF85B38A2}"/>
              </a:ext>
            </a:extLst>
          </p:cNvPr>
          <p:cNvSpPr txBox="1"/>
          <p:nvPr/>
        </p:nvSpPr>
        <p:spPr>
          <a:xfrm>
            <a:off x="4295165" y="5301220"/>
            <a:ext cx="3290343" cy="253916"/>
          </a:xfrm>
          <a:prstGeom prst="rect">
            <a:avLst/>
          </a:prstGeom>
          <a:noFill/>
        </p:spPr>
        <p:txBody>
          <a:bodyPr wrap="square" rtlCol="0">
            <a:spAutoFit/>
          </a:bodyPr>
          <a:lstStyle/>
          <a:p>
            <a:pPr>
              <a:defRPr/>
            </a:pPr>
            <a:r>
              <a:rPr lang="en-US" sz="1050" dirty="0">
                <a:solidFill>
                  <a:srgbClr val="4D5156"/>
                </a:solidFill>
                <a:latin typeface="Arial" panose="020B0604020202020204" pitchFamily="34" charset="0"/>
                <a:cs typeface="Arial" panose="020B0604020202020204" pitchFamily="34" charset="0"/>
              </a:rPr>
              <a:t> † </a:t>
            </a:r>
            <a:r>
              <a:rPr lang="fr-FR" sz="1050" dirty="0">
                <a:solidFill>
                  <a:srgbClr val="000000"/>
                </a:solidFill>
                <a:latin typeface="Arial" panose="020B0604020202020204" pitchFamily="34" charset="0"/>
                <a:cs typeface="Arial" panose="020B0604020202020204" pitchFamily="34" charset="0"/>
              </a:rPr>
              <a:t>Services à domicile et soins communautaires</a:t>
            </a:r>
            <a:endParaRPr lang="en-US" sz="105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19385BA-F381-4B21-94E9-CE22629C6895}"/>
              </a:ext>
            </a:extLst>
          </p:cNvPr>
          <p:cNvSpPr txBox="1"/>
          <p:nvPr>
            <p:custDataLst>
              <p:tags r:id="rId3"/>
            </p:custDataLst>
          </p:nvPr>
        </p:nvSpPr>
        <p:spPr>
          <a:xfrm>
            <a:off x="609600" y="5584414"/>
            <a:ext cx="10574151" cy="420756"/>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Remarque</a:t>
            </a:r>
          </a:p>
          <a:p>
            <a:pPr marL="182880" indent="-171450"/>
            <a:r>
              <a:rPr lang="en-US" sz="1050" b="1" dirty="0" err="1">
                <a:latin typeface="Arial" panose="020B0604020202020204" pitchFamily="34" charset="0"/>
                <a:cs typeface="Arial" panose="020B0604020202020204" pitchFamily="34" charset="0"/>
              </a:rPr>
              <a:t>i</a:t>
            </a:r>
            <a:r>
              <a:rPr lang="en-US" sz="1050" b="1" dirty="0">
                <a:latin typeface="Arial" panose="020B0604020202020204" pitchFamily="34" charset="0"/>
                <a:cs typeface="Arial" panose="020B0604020202020204" pitchFamily="34" charset="0"/>
              </a:rPr>
              <a:t>.	</a:t>
            </a:r>
            <a:r>
              <a:rPr lang="fr-FR" sz="1050" dirty="0">
                <a:latin typeface="Arial" panose="020B0604020202020204" pitchFamily="34" charset="0"/>
                <a:cs typeface="Arial" panose="020B0604020202020204" pitchFamily="34" charset="0"/>
              </a:rPr>
              <a:t>Élaboration de l’indicateur Maintien à domicile du bénéficiaire grâce aux services à domicile dirigée par Statistique Canada.</a:t>
            </a:r>
            <a:endParaRPr lang="en-US" sz="1050" dirty="0">
              <a:latin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93923920-A71F-4CE8-B2F6-00C93DC8DDE3}"/>
              </a:ext>
              <a:ext uri="{C183D7F6-B498-43B3-948B-1728B52AA6E4}">
                <adec:decorative xmlns:adec="http://schemas.microsoft.com/office/drawing/2017/decorative" val="1"/>
              </a:ext>
            </a:extLst>
          </p:cNvPr>
          <p:cNvPicPr>
            <a:picLocks noChangeAspect="1"/>
          </p:cNvPicPr>
          <p:nvPr>
            <p:custDataLst>
              <p:tags r:id="rId4"/>
            </p:custDataLst>
          </p:nvPr>
        </p:nvPicPr>
        <p:blipFill>
          <a:blip r:embed="rId18">
            <a:extLst>
              <a:ext uri="{28A0092B-C50C-407E-A947-70E740481C1C}">
                <a14:useLocalDpi xmlns:a14="http://schemas.microsoft.com/office/drawing/2010/main" val="0"/>
              </a:ext>
            </a:extLst>
          </a:blip>
          <a:stretch>
            <a:fillRect/>
          </a:stretch>
        </p:blipFill>
        <p:spPr>
          <a:xfrm>
            <a:off x="1912542" y="1767710"/>
            <a:ext cx="381020" cy="296348"/>
          </a:xfrm>
          <a:prstGeom prst="rect">
            <a:avLst/>
          </a:prstGeom>
        </p:spPr>
      </p:pic>
      <p:pic>
        <p:nvPicPr>
          <p:cNvPr id="16" name="Picture 15">
            <a:extLst>
              <a:ext uri="{FF2B5EF4-FFF2-40B4-BE49-F238E27FC236}">
                <a16:creationId xmlns:a16="http://schemas.microsoft.com/office/drawing/2014/main" id="{2F24C051-A86D-4858-A7B4-50602B92F596}"/>
              </a:ext>
              <a:ext uri="{C183D7F6-B498-43B3-948B-1728B52AA6E4}">
                <adec:decorative xmlns:adec="http://schemas.microsoft.com/office/drawing/2017/decorative" val="1"/>
              </a:ext>
            </a:extLst>
          </p:cNvPr>
          <p:cNvPicPr>
            <a:picLocks noChangeAspect="1"/>
          </p:cNvPicPr>
          <p:nvPr>
            <p:custDataLst>
              <p:tags r:id="rId5"/>
            </p:custDataLst>
          </p:nvPr>
        </p:nvPicPr>
        <p:blipFill>
          <a:blip r:embed="rId18">
            <a:extLst>
              <a:ext uri="{28A0092B-C50C-407E-A947-70E740481C1C}">
                <a14:useLocalDpi xmlns:a14="http://schemas.microsoft.com/office/drawing/2010/main" val="0"/>
              </a:ext>
            </a:extLst>
          </a:blip>
          <a:stretch>
            <a:fillRect/>
          </a:stretch>
        </p:blipFill>
        <p:spPr>
          <a:xfrm>
            <a:off x="1912542" y="2562866"/>
            <a:ext cx="381020" cy="296348"/>
          </a:xfrm>
          <a:prstGeom prst="rect">
            <a:avLst/>
          </a:prstGeom>
        </p:spPr>
      </p:pic>
      <p:pic>
        <p:nvPicPr>
          <p:cNvPr id="14" name="Picture 13">
            <a:extLst>
              <a:ext uri="{FF2B5EF4-FFF2-40B4-BE49-F238E27FC236}">
                <a16:creationId xmlns:a16="http://schemas.microsoft.com/office/drawing/2014/main" id="{C38ABF77-CF61-41C4-BEBD-FB5B2BD4EAAB}"/>
              </a:ext>
              <a:ext uri="{C183D7F6-B498-43B3-948B-1728B52AA6E4}">
                <adec:decorative xmlns:adec="http://schemas.microsoft.com/office/drawing/2017/decorative" val="1"/>
              </a:ext>
            </a:extLst>
          </p:cNvPr>
          <p:cNvPicPr>
            <a:picLocks noChangeAspect="1"/>
          </p:cNvPicPr>
          <p:nvPr>
            <p:custDataLst>
              <p:tags r:id="rId6"/>
            </p:custDataLst>
          </p:nvPr>
        </p:nvPicPr>
        <p:blipFill>
          <a:blip r:embed="rId18">
            <a:extLst>
              <a:ext uri="{28A0092B-C50C-407E-A947-70E740481C1C}">
                <a14:useLocalDpi xmlns:a14="http://schemas.microsoft.com/office/drawing/2010/main" val="0"/>
              </a:ext>
            </a:extLst>
          </a:blip>
          <a:stretch>
            <a:fillRect/>
          </a:stretch>
        </p:blipFill>
        <p:spPr>
          <a:xfrm>
            <a:off x="1912542" y="3332071"/>
            <a:ext cx="381020" cy="296348"/>
          </a:xfrm>
          <a:prstGeom prst="rect">
            <a:avLst/>
          </a:prstGeom>
        </p:spPr>
      </p:pic>
      <p:pic>
        <p:nvPicPr>
          <p:cNvPr id="15" name="Picture 14">
            <a:extLst>
              <a:ext uri="{FF2B5EF4-FFF2-40B4-BE49-F238E27FC236}">
                <a16:creationId xmlns:a16="http://schemas.microsoft.com/office/drawing/2014/main" id="{891A259D-92B8-4896-91BF-E1394C112DFF}"/>
              </a:ext>
              <a:ext uri="{C183D7F6-B498-43B3-948B-1728B52AA6E4}">
                <adec:decorative xmlns:adec="http://schemas.microsoft.com/office/drawing/2017/decorative" val="1"/>
              </a:ext>
            </a:extLst>
          </p:cNvPr>
          <p:cNvPicPr>
            <a:picLocks noChangeAspect="1"/>
          </p:cNvPicPr>
          <p:nvPr>
            <p:custDataLst>
              <p:tags r:id="rId7"/>
            </p:custDataLst>
          </p:nvPr>
        </p:nvPicPr>
        <p:blipFill>
          <a:blip r:embed="rId18">
            <a:extLst>
              <a:ext uri="{28A0092B-C50C-407E-A947-70E740481C1C}">
                <a14:useLocalDpi xmlns:a14="http://schemas.microsoft.com/office/drawing/2010/main" val="0"/>
              </a:ext>
            </a:extLst>
          </a:blip>
          <a:stretch>
            <a:fillRect/>
          </a:stretch>
        </p:blipFill>
        <p:spPr>
          <a:xfrm>
            <a:off x="5050528" y="1767710"/>
            <a:ext cx="381020" cy="296348"/>
          </a:xfrm>
          <a:prstGeom prst="rect">
            <a:avLst/>
          </a:prstGeom>
        </p:spPr>
      </p:pic>
      <p:pic>
        <p:nvPicPr>
          <p:cNvPr id="20" name="Picture 19">
            <a:extLst>
              <a:ext uri="{FF2B5EF4-FFF2-40B4-BE49-F238E27FC236}">
                <a16:creationId xmlns:a16="http://schemas.microsoft.com/office/drawing/2014/main" id="{10422F22-683F-4592-A1CB-A4CFA70199B7}"/>
              </a:ext>
              <a:ext uri="{C183D7F6-B498-43B3-948B-1728B52AA6E4}">
                <adec:decorative xmlns:adec="http://schemas.microsoft.com/office/drawing/2017/decorative" val="1"/>
              </a:ext>
            </a:extLst>
          </p:cNvPr>
          <p:cNvPicPr>
            <a:picLocks noChangeAspect="1"/>
          </p:cNvPicPr>
          <p:nvPr>
            <p:custDataLst>
              <p:tags r:id="rId8"/>
            </p:custDataLst>
          </p:nvPr>
        </p:nvPicPr>
        <p:blipFill>
          <a:blip r:embed="rId19">
            <a:extLst>
              <a:ext uri="{28A0092B-C50C-407E-A947-70E740481C1C}">
                <a14:useLocalDpi xmlns:a14="http://schemas.microsoft.com/office/drawing/2010/main" val="0"/>
              </a:ext>
            </a:extLst>
          </a:blip>
          <a:stretch>
            <a:fillRect/>
          </a:stretch>
        </p:blipFill>
        <p:spPr>
          <a:xfrm>
            <a:off x="5063229" y="2562866"/>
            <a:ext cx="355619" cy="338684"/>
          </a:xfrm>
          <a:prstGeom prst="rect">
            <a:avLst/>
          </a:prstGeom>
        </p:spPr>
      </p:pic>
      <p:pic>
        <p:nvPicPr>
          <p:cNvPr id="23" name="Picture 22">
            <a:extLst>
              <a:ext uri="{FF2B5EF4-FFF2-40B4-BE49-F238E27FC236}">
                <a16:creationId xmlns:a16="http://schemas.microsoft.com/office/drawing/2014/main" id="{BF31EFD1-0045-46CA-82F2-C3522C86317E}"/>
              </a:ext>
              <a:ext uri="{C183D7F6-B498-43B3-948B-1728B52AA6E4}">
                <adec:decorative xmlns:adec="http://schemas.microsoft.com/office/drawing/2017/decorative" val="1"/>
              </a:ext>
            </a:extLst>
          </p:cNvPr>
          <p:cNvPicPr>
            <a:picLocks noChangeAspect="1"/>
          </p:cNvPicPr>
          <p:nvPr>
            <p:custDataLst>
              <p:tags r:id="rId9"/>
            </p:custDataLst>
          </p:nvPr>
        </p:nvPicPr>
        <p:blipFill>
          <a:blip r:embed="rId19">
            <a:extLst>
              <a:ext uri="{28A0092B-C50C-407E-A947-70E740481C1C}">
                <a14:useLocalDpi xmlns:a14="http://schemas.microsoft.com/office/drawing/2010/main" val="0"/>
              </a:ext>
            </a:extLst>
          </a:blip>
          <a:stretch>
            <a:fillRect/>
          </a:stretch>
        </p:blipFill>
        <p:spPr>
          <a:xfrm>
            <a:off x="5063229" y="3332071"/>
            <a:ext cx="355619" cy="338684"/>
          </a:xfrm>
          <a:prstGeom prst="rect">
            <a:avLst/>
          </a:prstGeom>
        </p:spPr>
      </p:pic>
      <p:pic>
        <p:nvPicPr>
          <p:cNvPr id="22" name="Picture 21">
            <a:extLst>
              <a:ext uri="{FF2B5EF4-FFF2-40B4-BE49-F238E27FC236}">
                <a16:creationId xmlns:a16="http://schemas.microsoft.com/office/drawing/2014/main" id="{371096F9-BEDD-4536-BD57-07D5E10D9F26}"/>
              </a:ext>
              <a:ext uri="{C183D7F6-B498-43B3-948B-1728B52AA6E4}">
                <adec:decorative xmlns:adec="http://schemas.microsoft.com/office/drawing/2017/decorative" val="1"/>
              </a:ext>
            </a:extLst>
          </p:cNvPr>
          <p:cNvPicPr>
            <a:picLocks noChangeAspect="1"/>
          </p:cNvPicPr>
          <p:nvPr>
            <p:custDataLst>
              <p:tags r:id="rId10"/>
            </p:custDataLst>
          </p:nvPr>
        </p:nvPicPr>
        <p:blipFill>
          <a:blip r:embed="rId19">
            <a:extLst>
              <a:ext uri="{28A0092B-C50C-407E-A947-70E740481C1C}">
                <a14:useLocalDpi xmlns:a14="http://schemas.microsoft.com/office/drawing/2010/main" val="0"/>
              </a:ext>
            </a:extLst>
          </a:blip>
          <a:stretch>
            <a:fillRect/>
          </a:stretch>
        </p:blipFill>
        <p:spPr>
          <a:xfrm>
            <a:off x="8286172" y="1767710"/>
            <a:ext cx="355619" cy="338684"/>
          </a:xfrm>
          <a:prstGeom prst="rect">
            <a:avLst/>
          </a:prstGeom>
        </p:spPr>
      </p:pic>
      <p:pic>
        <p:nvPicPr>
          <p:cNvPr id="21" name="Picture 20">
            <a:extLst>
              <a:ext uri="{FF2B5EF4-FFF2-40B4-BE49-F238E27FC236}">
                <a16:creationId xmlns:a16="http://schemas.microsoft.com/office/drawing/2014/main" id="{343168AE-60D7-4972-85A6-4FB20EC2F5DA}"/>
              </a:ext>
              <a:ext uri="{C183D7F6-B498-43B3-948B-1728B52AA6E4}">
                <adec:decorative xmlns:adec="http://schemas.microsoft.com/office/drawing/2017/decorative" val="1"/>
              </a:ext>
            </a:extLst>
          </p:cNvPr>
          <p:cNvPicPr>
            <a:picLocks noChangeAspect="1"/>
          </p:cNvPicPr>
          <p:nvPr>
            <p:custDataLst>
              <p:tags r:id="rId11"/>
            </p:custDataLst>
          </p:nvPr>
        </p:nvPicPr>
        <p:blipFill>
          <a:blip r:embed="rId19">
            <a:extLst>
              <a:ext uri="{28A0092B-C50C-407E-A947-70E740481C1C}">
                <a14:useLocalDpi xmlns:a14="http://schemas.microsoft.com/office/drawing/2010/main" val="0"/>
              </a:ext>
            </a:extLst>
          </a:blip>
          <a:stretch>
            <a:fillRect/>
          </a:stretch>
        </p:blipFill>
        <p:spPr>
          <a:xfrm>
            <a:off x="8286172" y="2562866"/>
            <a:ext cx="355619" cy="338684"/>
          </a:xfrm>
          <a:prstGeom prst="rect">
            <a:avLst/>
          </a:prstGeom>
        </p:spPr>
      </p:pic>
      <p:pic>
        <p:nvPicPr>
          <p:cNvPr id="24" name="Picture 23">
            <a:extLst>
              <a:ext uri="{FF2B5EF4-FFF2-40B4-BE49-F238E27FC236}">
                <a16:creationId xmlns:a16="http://schemas.microsoft.com/office/drawing/2014/main" id="{74017698-25DE-48E1-B677-41E63CDE013F}"/>
              </a:ext>
              <a:ext uri="{C183D7F6-B498-43B3-948B-1728B52AA6E4}">
                <adec:decorative xmlns:adec="http://schemas.microsoft.com/office/drawing/2017/decorative" val="1"/>
              </a:ext>
            </a:extLst>
          </p:cNvPr>
          <p:cNvPicPr>
            <a:picLocks noChangeAspect="1"/>
          </p:cNvPicPr>
          <p:nvPr>
            <p:custDataLst>
              <p:tags r:id="rId12"/>
            </p:custDataLst>
          </p:nvPr>
        </p:nvPicPr>
        <p:blipFill>
          <a:blip r:embed="rId19">
            <a:extLst>
              <a:ext uri="{28A0092B-C50C-407E-A947-70E740481C1C}">
                <a14:useLocalDpi xmlns:a14="http://schemas.microsoft.com/office/drawing/2010/main" val="0"/>
              </a:ext>
            </a:extLst>
          </a:blip>
          <a:stretch>
            <a:fillRect/>
          </a:stretch>
        </p:blipFill>
        <p:spPr>
          <a:xfrm>
            <a:off x="8286172" y="3332071"/>
            <a:ext cx="355619" cy="338684"/>
          </a:xfrm>
          <a:prstGeom prst="rect">
            <a:avLst/>
          </a:prstGeom>
        </p:spPr>
      </p:pic>
      <p:pic>
        <p:nvPicPr>
          <p:cNvPr id="10" name="Picture 9">
            <a:extLst>
              <a:ext uri="{FF2B5EF4-FFF2-40B4-BE49-F238E27FC236}">
                <a16:creationId xmlns:a16="http://schemas.microsoft.com/office/drawing/2014/main" id="{FA189F44-51EC-7982-8F0A-125AC1E72E93}"/>
              </a:ext>
              <a:ext uri="{C183D7F6-B498-43B3-948B-1728B52AA6E4}">
                <adec:decorative xmlns:adec="http://schemas.microsoft.com/office/drawing/2017/decorative" val="1"/>
              </a:ext>
            </a:extLst>
          </p:cNvPr>
          <p:cNvPicPr>
            <a:picLocks noChangeAspect="1"/>
          </p:cNvPicPr>
          <p:nvPr>
            <p:custDataLst>
              <p:tags r:id="rId13"/>
            </p:custDataLst>
          </p:nvPr>
        </p:nvPicPr>
        <p:blipFill>
          <a:blip r:embed="rId18">
            <a:extLst>
              <a:ext uri="{28A0092B-C50C-407E-A947-70E740481C1C}">
                <a14:useLocalDpi xmlns:a14="http://schemas.microsoft.com/office/drawing/2010/main" val="0"/>
              </a:ext>
            </a:extLst>
          </a:blip>
          <a:stretch>
            <a:fillRect/>
          </a:stretch>
        </p:blipFill>
        <p:spPr>
          <a:xfrm>
            <a:off x="1912542" y="4126313"/>
            <a:ext cx="381020" cy="296348"/>
          </a:xfrm>
          <a:prstGeom prst="rect">
            <a:avLst/>
          </a:prstGeom>
        </p:spPr>
      </p:pic>
      <p:pic>
        <p:nvPicPr>
          <p:cNvPr id="12" name="Picture 11">
            <a:extLst>
              <a:ext uri="{FF2B5EF4-FFF2-40B4-BE49-F238E27FC236}">
                <a16:creationId xmlns:a16="http://schemas.microsoft.com/office/drawing/2014/main" id="{990153C2-F4D8-D381-CA4F-37770D9364EC}"/>
              </a:ext>
              <a:ext uri="{C183D7F6-B498-43B3-948B-1728B52AA6E4}">
                <adec:decorative xmlns:adec="http://schemas.microsoft.com/office/drawing/2017/decorative" val="1"/>
              </a:ext>
            </a:extLst>
          </p:cNvPr>
          <p:cNvPicPr>
            <a:picLocks noChangeAspect="1"/>
          </p:cNvPicPr>
          <p:nvPr>
            <p:custDataLst>
              <p:tags r:id="rId14"/>
            </p:custDataLst>
          </p:nvPr>
        </p:nvPicPr>
        <p:blipFill>
          <a:blip r:embed="rId18">
            <a:extLst>
              <a:ext uri="{28A0092B-C50C-407E-A947-70E740481C1C}">
                <a14:useLocalDpi xmlns:a14="http://schemas.microsoft.com/office/drawing/2010/main" val="0"/>
              </a:ext>
            </a:extLst>
          </a:blip>
          <a:stretch>
            <a:fillRect/>
          </a:stretch>
        </p:blipFill>
        <p:spPr>
          <a:xfrm>
            <a:off x="5050528" y="4126313"/>
            <a:ext cx="381020" cy="296348"/>
          </a:xfrm>
          <a:prstGeom prst="rect">
            <a:avLst/>
          </a:prstGeom>
        </p:spPr>
      </p:pic>
      <p:pic>
        <p:nvPicPr>
          <p:cNvPr id="18" name="Picture 17">
            <a:extLst>
              <a:ext uri="{FF2B5EF4-FFF2-40B4-BE49-F238E27FC236}">
                <a16:creationId xmlns:a16="http://schemas.microsoft.com/office/drawing/2014/main" id="{6DF6FDA9-98DB-0886-5D6D-BEA5655B27C3}"/>
              </a:ext>
              <a:ext uri="{C183D7F6-B498-43B3-948B-1728B52AA6E4}">
                <adec:decorative xmlns:adec="http://schemas.microsoft.com/office/drawing/2017/decorative" val="1"/>
              </a:ext>
            </a:extLst>
          </p:cNvPr>
          <p:cNvPicPr>
            <a:picLocks noChangeAspect="1"/>
          </p:cNvPicPr>
          <p:nvPr>
            <p:custDataLst>
              <p:tags r:id="rId15"/>
            </p:custDataLst>
          </p:nvPr>
        </p:nvPicPr>
        <p:blipFill>
          <a:blip r:embed="rId19">
            <a:extLst>
              <a:ext uri="{28A0092B-C50C-407E-A947-70E740481C1C}">
                <a14:useLocalDpi xmlns:a14="http://schemas.microsoft.com/office/drawing/2010/main" val="0"/>
              </a:ext>
            </a:extLst>
          </a:blip>
          <a:stretch>
            <a:fillRect/>
          </a:stretch>
        </p:blipFill>
        <p:spPr>
          <a:xfrm>
            <a:off x="8286172" y="4126313"/>
            <a:ext cx="355619" cy="338684"/>
          </a:xfrm>
          <a:prstGeom prst="rect">
            <a:avLst/>
          </a:prstGeom>
        </p:spPr>
      </p:pic>
      <p:pic>
        <p:nvPicPr>
          <p:cNvPr id="33" name="Picture 32">
            <a:extLst>
              <a:ext uri="{FF2B5EF4-FFF2-40B4-BE49-F238E27FC236}">
                <a16:creationId xmlns:a16="http://schemas.microsoft.com/office/drawing/2014/main" id="{65209526-2F66-4302-B51F-76AE572C990D}"/>
              </a:ext>
              <a:ext uri="{C183D7F6-B498-43B3-948B-1728B52AA6E4}">
                <adec:decorative xmlns:adec="http://schemas.microsoft.com/office/drawing/2017/decorative" val="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69804" y="5241191"/>
            <a:ext cx="381020" cy="296348"/>
          </a:xfrm>
          <a:prstGeom prst="rect">
            <a:avLst/>
          </a:prstGeom>
        </p:spPr>
      </p:pic>
      <p:pic>
        <p:nvPicPr>
          <p:cNvPr id="34" name="Picture 33">
            <a:extLst>
              <a:ext uri="{FF2B5EF4-FFF2-40B4-BE49-F238E27FC236}">
                <a16:creationId xmlns:a16="http://schemas.microsoft.com/office/drawing/2014/main" id="{8DBB52EB-F397-4883-A9F8-D54A034A0FFE}"/>
              </a:ext>
              <a:ext uri="{C183D7F6-B498-43B3-948B-1728B52AA6E4}">
                <adec:decorative xmlns:adec="http://schemas.microsoft.com/office/drawing/2017/decorative" val="1"/>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053857" y="5233512"/>
            <a:ext cx="355619" cy="338684"/>
          </a:xfrm>
          <a:prstGeom prst="rect">
            <a:avLst/>
          </a:prstGeom>
        </p:spPr>
      </p:pic>
    </p:spTree>
    <p:extLst>
      <p:ext uri="{BB962C8B-B14F-4D97-AF65-F5344CB8AC3E}">
        <p14:creationId xmlns:p14="http://schemas.microsoft.com/office/powerpoint/2010/main" val="526122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custDataLst>
              <p:tags r:id="rId1"/>
            </p:custDataLst>
          </p:nvPr>
        </p:nvSpPr>
        <p:spPr/>
        <p:txBody>
          <a:bodyPr/>
          <a:lstStyle/>
          <a:p>
            <a:r>
              <a:rPr lang="fr-CA" dirty="0"/>
              <a:t>Approche adoptée pour la diffusion publique</a:t>
            </a:r>
          </a:p>
        </p:txBody>
      </p:sp>
      <p:sp>
        <p:nvSpPr>
          <p:cNvPr id="14" name="Text Placeholder 11">
            <a:extLst>
              <a:ext uri="{FF2B5EF4-FFF2-40B4-BE49-F238E27FC236}">
                <a16:creationId xmlns:a16="http://schemas.microsoft.com/office/drawing/2014/main" id="{65654833-00B8-9E02-12AC-C505FA274996}"/>
              </a:ext>
            </a:extLst>
          </p:cNvPr>
          <p:cNvSpPr>
            <a:spLocks noGrp="1"/>
          </p:cNvSpPr>
          <p:nvPr>
            <p:ph type="body" sz="quarter" idx="14"/>
            <p:custDataLst>
              <p:tags r:id="rId2"/>
            </p:custDataLst>
          </p:nvPr>
        </p:nvSpPr>
        <p:spPr>
          <a:xfrm>
            <a:off x="609600" y="1367911"/>
            <a:ext cx="5384800" cy="2531462"/>
          </a:xfrm>
        </p:spPr>
        <p:txBody>
          <a:bodyPr/>
          <a:lstStyle/>
          <a:p>
            <a:pPr>
              <a:lnSpc>
                <a:spcPct val="100000"/>
              </a:lnSpc>
              <a:spcBef>
                <a:spcPts val="0"/>
              </a:spcBef>
              <a:spcAft>
                <a:spcPts val="300"/>
              </a:spcAft>
            </a:pPr>
            <a:r>
              <a:rPr lang="fr-CA" sz="2400" dirty="0"/>
              <a:t>Indicateurs </a:t>
            </a:r>
          </a:p>
          <a:p>
            <a:pPr lvl="1">
              <a:spcBef>
                <a:spcPts val="0"/>
              </a:spcBef>
              <a:spcAft>
                <a:spcPts val="400"/>
              </a:spcAft>
            </a:pPr>
            <a:r>
              <a:rPr lang="fr-CA" sz="1600" dirty="0"/>
              <a:t>Diffusés dans </a:t>
            </a:r>
            <a:r>
              <a:rPr lang="fr-CA" sz="1600" dirty="0">
                <a:hlinkClick r:id="rId8"/>
              </a:rPr>
              <a:t>Votre système de santé : En bref</a:t>
            </a:r>
            <a:r>
              <a:rPr lang="fr-CA" sz="1600" dirty="0"/>
              <a:t> </a:t>
            </a:r>
            <a:br>
              <a:rPr lang="fr-CA" sz="1600" dirty="0"/>
            </a:br>
            <a:r>
              <a:rPr lang="fr-CA" sz="1600" dirty="0"/>
              <a:t>(outil Web interactif pour le grand public)</a:t>
            </a:r>
          </a:p>
          <a:p>
            <a:pPr lvl="1">
              <a:spcBef>
                <a:spcPts val="0"/>
              </a:spcBef>
              <a:spcAft>
                <a:spcPts val="400"/>
              </a:spcAft>
            </a:pPr>
            <a:r>
              <a:rPr lang="fr-CA" sz="1600" dirty="0"/>
              <a:t>Déclaration à l’échelle provinciale, territoriale </a:t>
            </a:r>
            <a:br>
              <a:rPr lang="fr-CA" sz="1600" dirty="0"/>
            </a:br>
            <a:r>
              <a:rPr lang="fr-CA" sz="1600" dirty="0"/>
              <a:t>et régionale (là où les données le permettent)</a:t>
            </a:r>
          </a:p>
          <a:p>
            <a:pPr lvl="1">
              <a:spcBef>
                <a:spcPts val="0"/>
              </a:spcBef>
              <a:spcAft>
                <a:spcPts val="400"/>
              </a:spcAft>
            </a:pPr>
            <a:r>
              <a:rPr lang="fr-CA" sz="1600" dirty="0"/>
              <a:t>Métadonnées comprises dans le </a:t>
            </a:r>
            <a:r>
              <a:rPr lang="fr-CA" sz="1600" dirty="0">
                <a:solidFill>
                  <a:srgbClr val="0070C0"/>
                </a:solidFill>
                <a:hlinkClick r:id="rId9">
                  <a:extLst>
                    <a:ext uri="{A12FA001-AC4F-418D-AE19-62706E023703}">
                      <ahyp:hlinkClr xmlns:ahyp="http://schemas.microsoft.com/office/drawing/2018/hyperlinkcolor" val="tx"/>
                    </a:ext>
                  </a:extLst>
                </a:hlinkClick>
              </a:rPr>
              <a:t>Répertoire </a:t>
            </a:r>
            <a:br>
              <a:rPr lang="fr-CA" sz="1600" dirty="0">
                <a:solidFill>
                  <a:srgbClr val="0070C0"/>
                </a:solidFill>
                <a:hlinkClick r:id="rId9">
                  <a:extLst>
                    <a:ext uri="{A12FA001-AC4F-418D-AE19-62706E023703}">
                      <ahyp:hlinkClr xmlns:ahyp="http://schemas.microsoft.com/office/drawing/2018/hyperlinkcolor" val="tx"/>
                    </a:ext>
                  </a:extLst>
                </a:hlinkClick>
              </a:rPr>
            </a:br>
            <a:r>
              <a:rPr lang="fr-CA" sz="1600" dirty="0">
                <a:solidFill>
                  <a:srgbClr val="0070C0"/>
                </a:solidFill>
                <a:hlinkClick r:id="rId9">
                  <a:extLst>
                    <a:ext uri="{A12FA001-AC4F-418D-AE19-62706E023703}">
                      <ahyp:hlinkClr xmlns:ahyp="http://schemas.microsoft.com/office/drawing/2018/hyperlinkcolor" val="tx"/>
                    </a:ext>
                  </a:extLst>
                </a:hlinkClick>
              </a:rPr>
              <a:t>des indicateurs de l’ICIS</a:t>
            </a:r>
          </a:p>
          <a:p>
            <a:pPr lvl="1">
              <a:spcBef>
                <a:spcPts val="0"/>
              </a:spcBef>
              <a:spcAft>
                <a:spcPts val="400"/>
              </a:spcAft>
            </a:pPr>
            <a:r>
              <a:rPr lang="fr-CA" sz="1600" dirty="0"/>
              <a:t>Renseignements supplémentaires sur </a:t>
            </a:r>
            <a:br>
              <a:rPr lang="fr-CA" sz="1600" dirty="0"/>
            </a:br>
            <a:r>
              <a:rPr lang="fr-CA" sz="1600" dirty="0"/>
              <a:t>la </a:t>
            </a:r>
            <a:r>
              <a:rPr lang="fr-CA" sz="1600" dirty="0">
                <a:hlinkClick r:id="rId10"/>
              </a:rPr>
              <a:t>page Web Priorités partagées en santé</a:t>
            </a:r>
          </a:p>
        </p:txBody>
      </p:sp>
      <p:pic>
        <p:nvPicPr>
          <p:cNvPr id="3" name="Picture 2" descr="Capture d’écran de la page d’accueil de l’outil Web Votre système de santé : En bref">
            <a:extLst>
              <a:ext uri="{FF2B5EF4-FFF2-40B4-BE49-F238E27FC236}">
                <a16:creationId xmlns:a16="http://schemas.microsoft.com/office/drawing/2014/main" id="{EC2CC43E-18CE-8A90-50DA-EF87A58DFE5D}"/>
              </a:ext>
            </a:extLst>
          </p:cNvPr>
          <p:cNvPicPr>
            <a:picLocks noChangeAspect="1"/>
          </p:cNvPicPr>
          <p:nvPr>
            <p:custDataLst>
              <p:tags r:id="rId3"/>
            </p:custDataLst>
          </p:nvPr>
        </p:nvPicPr>
        <p:blipFill>
          <a:blip r:embed="rId11"/>
          <a:stretch>
            <a:fillRect/>
          </a:stretch>
        </p:blipFill>
        <p:spPr>
          <a:xfrm>
            <a:off x="1079500" y="4024633"/>
            <a:ext cx="2845257" cy="2169657"/>
          </a:xfrm>
          <a:prstGeom prst="rect">
            <a:avLst/>
          </a:prstGeom>
          <a:ln w="6350">
            <a:solidFill>
              <a:schemeClr val="tx1"/>
            </a:solidFill>
          </a:ln>
        </p:spPr>
      </p:pic>
      <p:sp>
        <p:nvSpPr>
          <p:cNvPr id="18" name="Text Placeholder 12">
            <a:extLst>
              <a:ext uri="{FF2B5EF4-FFF2-40B4-BE49-F238E27FC236}">
                <a16:creationId xmlns:a16="http://schemas.microsoft.com/office/drawing/2014/main" id="{F0BE8C64-4ABE-27D5-70D2-970055C57D1F}"/>
              </a:ext>
            </a:extLst>
          </p:cNvPr>
          <p:cNvSpPr>
            <a:spLocks noGrp="1"/>
          </p:cNvSpPr>
          <p:nvPr>
            <p:ph type="body" sz="quarter" idx="15"/>
            <p:custDataLst>
              <p:tags r:id="rId4"/>
            </p:custDataLst>
          </p:nvPr>
        </p:nvSpPr>
        <p:spPr>
          <a:xfrm>
            <a:off x="6360657" y="1367911"/>
            <a:ext cx="4097793" cy="1754326"/>
          </a:xfrm>
        </p:spPr>
        <p:txBody>
          <a:bodyPr/>
          <a:lstStyle/>
          <a:p>
            <a:pPr>
              <a:lnSpc>
                <a:spcPct val="100000"/>
              </a:lnSpc>
              <a:spcBef>
                <a:spcPts val="0"/>
              </a:spcBef>
              <a:spcAft>
                <a:spcPts val="600"/>
              </a:spcAft>
            </a:pPr>
            <a:r>
              <a:rPr lang="fr-CA" sz="2400" dirty="0"/>
              <a:t>Rapport complémentaire </a:t>
            </a:r>
          </a:p>
          <a:p>
            <a:pPr lvl="1">
              <a:lnSpc>
                <a:spcPct val="100000"/>
              </a:lnSpc>
              <a:spcBef>
                <a:spcPts val="0"/>
              </a:spcBef>
              <a:spcAft>
                <a:spcPts val="600"/>
              </a:spcAft>
            </a:pPr>
            <a:r>
              <a:rPr lang="fr-CA" sz="1600" dirty="0"/>
              <a:t>Série de rapports annuels axés </a:t>
            </a:r>
            <a:br>
              <a:rPr lang="fr-CA" sz="1600" dirty="0"/>
            </a:br>
            <a:r>
              <a:rPr lang="fr-CA" sz="1600" dirty="0"/>
              <a:t>sur les nouveaux indicateurs </a:t>
            </a:r>
          </a:p>
          <a:p>
            <a:pPr lvl="1">
              <a:lnSpc>
                <a:spcPct val="100000"/>
              </a:lnSpc>
              <a:spcBef>
                <a:spcPts val="0"/>
              </a:spcBef>
              <a:spcAft>
                <a:spcPts val="600"/>
              </a:spcAft>
            </a:pPr>
            <a:r>
              <a:rPr lang="fr-CA" sz="1600" dirty="0"/>
              <a:t>Information contextuelle supplémentaire, remarques sur l’interprétation et </a:t>
            </a:r>
            <a:br>
              <a:rPr lang="fr-CA" sz="1600" dirty="0"/>
            </a:br>
            <a:r>
              <a:rPr lang="fr-CA" sz="1600" dirty="0"/>
              <a:t>données ventilées</a:t>
            </a:r>
          </a:p>
        </p:txBody>
      </p:sp>
      <p:grpSp>
        <p:nvGrpSpPr>
          <p:cNvPr id="17" name="Group 16" descr="Pages couvertures des 4 rapports complémentaires de l’ICIS Défis communs liés aux priorités partagées, datés de mai 2019, d’août 2020, de mai 2021 et de décembre 2022 ">
            <a:extLst>
              <a:ext uri="{FF2B5EF4-FFF2-40B4-BE49-F238E27FC236}">
                <a16:creationId xmlns:a16="http://schemas.microsoft.com/office/drawing/2014/main" id="{FCD96313-A008-188D-C6C7-1BF5F1C23D1B}"/>
              </a:ext>
            </a:extLst>
          </p:cNvPr>
          <p:cNvGrpSpPr/>
          <p:nvPr>
            <p:custDataLst>
              <p:tags r:id="rId5"/>
            </p:custDataLst>
          </p:nvPr>
        </p:nvGrpSpPr>
        <p:grpSpPr>
          <a:xfrm>
            <a:off x="6854088" y="3372647"/>
            <a:ext cx="4144155" cy="2821643"/>
            <a:chOff x="6854088" y="3372647"/>
            <a:chExt cx="4144155" cy="2821643"/>
          </a:xfrm>
        </p:grpSpPr>
        <p:pic>
          <p:nvPicPr>
            <p:cNvPr id="13" name="Picture 12">
              <a:extLst>
                <a:ext uri="{FF2B5EF4-FFF2-40B4-BE49-F238E27FC236}">
                  <a16:creationId xmlns:a16="http://schemas.microsoft.com/office/drawing/2014/main" id="{A926CD6B-5FFC-CB06-52BF-5AD022A7DC4B}"/>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854088" y="3372647"/>
              <a:ext cx="1533216" cy="1989616"/>
            </a:xfrm>
            <a:prstGeom prst="rect">
              <a:avLst/>
            </a:prstGeom>
            <a:ln w="6350">
              <a:solidFill>
                <a:schemeClr val="tx1"/>
              </a:solidFill>
            </a:ln>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8698207" y="3373329"/>
              <a:ext cx="1525463" cy="1984285"/>
            </a:xfrm>
            <a:prstGeom prst="rect">
              <a:avLst/>
            </a:prstGeom>
            <a:ln w="6350">
              <a:solidFill>
                <a:schemeClr val="tx1"/>
              </a:solidFill>
            </a:ln>
          </p:spPr>
        </p:pic>
        <p:pic>
          <p:nvPicPr>
            <p:cNvPr id="16" name="Picture 15"/>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7629094" y="4210006"/>
              <a:ext cx="1528311" cy="1984284"/>
            </a:xfrm>
            <a:prstGeom prst="rect">
              <a:avLst/>
            </a:prstGeom>
            <a:ln w="6350">
              <a:solidFill>
                <a:schemeClr val="tx1"/>
              </a:solidFill>
            </a:ln>
          </p:spPr>
        </p:pic>
        <p:pic>
          <p:nvPicPr>
            <p:cNvPr id="6" name="Picture 5">
              <a:extLst>
                <a:ext uri="{FF2B5EF4-FFF2-40B4-BE49-F238E27FC236}">
                  <a16:creationId xmlns:a16="http://schemas.microsoft.com/office/drawing/2014/main" id="{FA0AD56A-E0A2-D062-CE15-9D83BEBFAA19}"/>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p:blipFill>
          <p:spPr>
            <a:xfrm>
              <a:off x="9474155" y="4210006"/>
              <a:ext cx="1524088" cy="1984284"/>
            </a:xfrm>
            <a:prstGeom prst="rect">
              <a:avLst/>
            </a:prstGeom>
            <a:noFill/>
            <a:ln w="6350">
              <a:solidFill>
                <a:schemeClr val="tx1"/>
              </a:solidFill>
            </a:ln>
          </p:spPr>
        </p:pic>
      </p:grpSp>
    </p:spTree>
    <p:extLst>
      <p:ext uri="{BB962C8B-B14F-4D97-AF65-F5344CB8AC3E}">
        <p14:creationId xmlns:p14="http://schemas.microsoft.com/office/powerpoint/2010/main" val="274771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2">
            <a:extLst>
              <a:ext uri="{FF2B5EF4-FFF2-40B4-BE49-F238E27FC236}">
                <a16:creationId xmlns:a16="http://schemas.microsoft.com/office/drawing/2014/main" id="{953B97C8-DF9B-F56D-9884-4A393F2750B3}"/>
              </a:ext>
            </a:extLst>
          </p:cNvPr>
          <p:cNvSpPr>
            <a:spLocks noGrp="1"/>
          </p:cNvSpPr>
          <p:nvPr>
            <p:ph type="title"/>
            <p:custDataLst>
              <p:tags r:id="rId1"/>
            </p:custDataLst>
          </p:nvPr>
        </p:nvSpPr>
        <p:spPr>
          <a:xfrm>
            <a:off x="593598" y="484498"/>
            <a:ext cx="10972800" cy="1231106"/>
          </a:xfrm>
        </p:spPr>
        <p:txBody>
          <a:bodyPr/>
          <a:lstStyle/>
          <a:p>
            <a:pPr>
              <a:lnSpc>
                <a:spcPct val="100000"/>
              </a:lnSpc>
            </a:pPr>
            <a:r>
              <a:rPr lang="fr-FR" dirty="0"/>
              <a:t>Exemple de rapport sur les indicateurs</a:t>
            </a:r>
            <a:br>
              <a:rPr lang="fr-FR" dirty="0"/>
            </a:br>
            <a:r>
              <a:rPr lang="fr-FR" sz="2000" dirty="0"/>
              <a:t>Séjours à l’hôpital en raison de méfaits causés par l’utilisation de substances — </a:t>
            </a:r>
            <a:br>
              <a:rPr lang="fr-FR" sz="2000" dirty="0"/>
            </a:br>
            <a:r>
              <a:rPr lang="fr-FR" sz="2000" dirty="0"/>
              <a:t>principales constatations</a:t>
            </a:r>
            <a:endParaRPr lang="en-CA" sz="2400" dirty="0"/>
          </a:p>
        </p:txBody>
      </p:sp>
      <p:pic>
        <p:nvPicPr>
          <p:cNvPr id="3" name="Picture 2" descr="Chaque jour, 500 Canadiens sont hospitalisés en raison des méfaits de l’alcool ou de la drogue, plus que pour les crises cardiaques et les AVC combinés. 2 sur 3 sont des hommes (Source : ICIS, 2022)">
            <a:extLst>
              <a:ext uri="{FF2B5EF4-FFF2-40B4-BE49-F238E27FC236}">
                <a16:creationId xmlns:a16="http://schemas.microsoft.com/office/drawing/2014/main" id="{3C3ABB1E-C51D-784E-5FA1-49CD0E5BF7DF}"/>
              </a:ext>
            </a:extLst>
          </p:cNvPr>
          <p:cNvPicPr>
            <a:picLocks noChangeAspect="1"/>
          </p:cNvPicPr>
          <p:nvPr/>
        </p:nvPicPr>
        <p:blipFill>
          <a:blip r:embed="rId9"/>
          <a:stretch>
            <a:fillRect/>
          </a:stretch>
        </p:blipFill>
        <p:spPr>
          <a:xfrm>
            <a:off x="696671" y="1811241"/>
            <a:ext cx="5446579" cy="1974165"/>
          </a:xfrm>
          <a:prstGeom prst="rect">
            <a:avLst/>
          </a:prstGeom>
        </p:spPr>
      </p:pic>
      <p:pic>
        <p:nvPicPr>
          <p:cNvPr id="5" name="Picture 4" descr="L’alcool est en cause dans plus de la moitié des séjours à l’hôpital en raison de méfaits causés par l’utilisation de substances. Chez les enfants et les jeunes (10 à 24 ans), les séjours à l’hôpital sont plus souvent attribuables au cannabis qu’à l’alcool ou à d’autres substances.  (Source : ICIS, 2022)">
            <a:extLst>
              <a:ext uri="{FF2B5EF4-FFF2-40B4-BE49-F238E27FC236}">
                <a16:creationId xmlns:a16="http://schemas.microsoft.com/office/drawing/2014/main" id="{BF492968-F437-2C5A-0D03-F49B183A24BE}"/>
              </a:ext>
            </a:extLst>
          </p:cNvPr>
          <p:cNvPicPr>
            <a:picLocks noChangeAspect="1"/>
          </p:cNvPicPr>
          <p:nvPr/>
        </p:nvPicPr>
        <p:blipFill>
          <a:blip r:embed="rId10"/>
          <a:stretch>
            <a:fillRect/>
          </a:stretch>
        </p:blipFill>
        <p:spPr>
          <a:xfrm>
            <a:off x="6436967" y="1706397"/>
            <a:ext cx="5083829" cy="2002721"/>
          </a:xfrm>
          <a:prstGeom prst="rect">
            <a:avLst/>
          </a:prstGeom>
        </p:spPr>
      </p:pic>
      <p:pic>
        <p:nvPicPr>
          <p:cNvPr id="7" name="Picture 6" descr="4 adultes sur 10 (25 ans et plus) et 7 enfants et jeunes sur 10 (10 à 24 ans) hospitalisés en raison de méfaits causés par l’utilisation de substances présentent aussi un trouble mental tel que l’anxiété, la dépression ou la schizophrénie. (Source : ICIS, 2022)">
            <a:extLst>
              <a:ext uri="{FF2B5EF4-FFF2-40B4-BE49-F238E27FC236}">
                <a16:creationId xmlns:a16="http://schemas.microsoft.com/office/drawing/2014/main" id="{7B05FA75-5F20-00E0-51E0-DF4831A6CB05}"/>
              </a:ext>
            </a:extLst>
          </p:cNvPr>
          <p:cNvPicPr>
            <a:picLocks noChangeAspect="1"/>
          </p:cNvPicPr>
          <p:nvPr/>
        </p:nvPicPr>
        <p:blipFill>
          <a:blip r:embed="rId11"/>
          <a:stretch>
            <a:fillRect/>
          </a:stretch>
        </p:blipFill>
        <p:spPr>
          <a:xfrm>
            <a:off x="4059357" y="3876717"/>
            <a:ext cx="4441811" cy="1869222"/>
          </a:xfrm>
          <a:prstGeom prst="rect">
            <a:avLst/>
          </a:prstGeom>
        </p:spPr>
      </p:pic>
      <p:sp>
        <p:nvSpPr>
          <p:cNvPr id="19" name="Text Placeholder 3">
            <a:extLst>
              <a:ext uri="{FF2B5EF4-FFF2-40B4-BE49-F238E27FC236}">
                <a16:creationId xmlns:a16="http://schemas.microsoft.com/office/drawing/2014/main" id="{BC14C3A4-4F91-A641-69E9-B7D13BE5D72A}"/>
              </a:ext>
            </a:extLst>
          </p:cNvPr>
          <p:cNvSpPr>
            <a:spLocks noGrp="1"/>
          </p:cNvSpPr>
          <p:nvPr>
            <p:ph type="body" sz="quarter" idx="10"/>
            <p:custDataLst>
              <p:tags r:id="rId2"/>
            </p:custDataLst>
          </p:nvPr>
        </p:nvSpPr>
        <p:spPr>
          <a:xfrm>
            <a:off x="599290" y="5881912"/>
            <a:ext cx="10687609" cy="323422"/>
          </a:xfrm>
        </p:spPr>
        <p:txBody>
          <a:bodyPr/>
          <a:lstStyle/>
          <a:p>
            <a:pPr marL="0" indent="0">
              <a:buNone/>
            </a:pPr>
            <a:r>
              <a:rPr lang="fr-FR" sz="1600" dirty="0">
                <a:solidFill>
                  <a:schemeClr val="tx1"/>
                </a:solidFill>
              </a:rPr>
              <a:t>Définition : </a:t>
            </a:r>
            <a:r>
              <a:rPr lang="fr-FR" sz="1600" b="0" dirty="0">
                <a:solidFill>
                  <a:schemeClr val="tx1"/>
                </a:solidFill>
              </a:rPr>
              <a:t>Taux de séjours à l’hôpital qui sont directement causés par l’utilisation d’alcool, de cannabis ou d’autres substances.</a:t>
            </a:r>
          </a:p>
        </p:txBody>
      </p:sp>
      <p:cxnSp>
        <p:nvCxnSpPr>
          <p:cNvPr id="17" name="Straight Connector 16">
            <a:extLst>
              <a:ext uri="{FF2B5EF4-FFF2-40B4-BE49-F238E27FC236}">
                <a16:creationId xmlns:a16="http://schemas.microsoft.com/office/drawing/2014/main" id="{933DB601-6970-488D-94E1-4F3633B7942E}"/>
              </a:ext>
              <a:ext uri="{C183D7F6-B498-43B3-948B-1728B52AA6E4}">
                <adec:decorative xmlns:adec="http://schemas.microsoft.com/office/drawing/2017/decorative" val="1"/>
              </a:ext>
            </a:extLst>
          </p:cNvPr>
          <p:cNvCxnSpPr>
            <a:cxnSpLocks/>
          </p:cNvCxnSpPr>
          <p:nvPr>
            <p:custDataLst>
              <p:tags r:id="rId3"/>
            </p:custDataLst>
          </p:nvPr>
        </p:nvCxnSpPr>
        <p:spPr>
          <a:xfrm>
            <a:off x="598083" y="5788664"/>
            <a:ext cx="10679517"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E33C4B8-0E83-1410-9C7C-64D8927ACB87}"/>
              </a:ext>
              <a:ext uri="{C183D7F6-B498-43B3-948B-1728B52AA6E4}">
                <adec:decorative xmlns:adec="http://schemas.microsoft.com/office/drawing/2017/decorative" val="1"/>
              </a:ext>
            </a:extLst>
          </p:cNvPr>
          <p:cNvCxnSpPr>
            <a:cxnSpLocks/>
          </p:cNvCxnSpPr>
          <p:nvPr>
            <p:custDataLst>
              <p:tags r:id="rId4"/>
            </p:custDataLst>
          </p:nvPr>
        </p:nvCxnSpPr>
        <p:spPr>
          <a:xfrm>
            <a:off x="6335679" y="1862083"/>
            <a:ext cx="0" cy="1807189"/>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FDBEE34-2558-B996-243C-0C1D39407A50}"/>
              </a:ext>
              <a:ext uri="{C183D7F6-B498-43B3-948B-1728B52AA6E4}">
                <adec:decorative xmlns:adec="http://schemas.microsoft.com/office/drawing/2017/decorative" val="1"/>
              </a:ext>
            </a:extLst>
          </p:cNvPr>
          <p:cNvCxnSpPr>
            <a:cxnSpLocks/>
          </p:cNvCxnSpPr>
          <p:nvPr>
            <p:custDataLst>
              <p:tags r:id="rId5"/>
            </p:custDataLst>
          </p:nvPr>
        </p:nvCxnSpPr>
        <p:spPr>
          <a:xfrm flipH="1">
            <a:off x="752087" y="3810743"/>
            <a:ext cx="10441229" cy="0"/>
          </a:xfrm>
          <a:prstGeom prst="line">
            <a:avLst/>
          </a:prstGeom>
          <a:ln w="22225">
            <a:solidFill>
              <a:srgbClr val="00A199"/>
            </a:solidFill>
            <a:prstDash val="sysDot"/>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4A6DFFCC-458E-4BB5-B2A7-527F915966A4}"/>
              </a:ext>
              <a:ext uri="{C183D7F6-B498-43B3-948B-1728B52AA6E4}">
                <adec:decorative xmlns:adec="http://schemas.microsoft.com/office/drawing/2017/decorative" val="1"/>
              </a:ext>
            </a:extLst>
          </p:cNvPr>
          <p:cNvPicPr>
            <a:picLocks noChangeAspect="1"/>
          </p:cNvPicPr>
          <p:nvPr>
            <p:custDataLst>
              <p:tags r:id="rId6"/>
            </p:custDataLst>
          </p:nvPr>
        </p:nvPicPr>
        <p:blipFill>
          <a:blip r:embed="rId12">
            <a:extLst>
              <a:ext uri="{96DAC541-7B7A-43D3-8B79-37D633B846F1}">
                <asvg:svgBlip xmlns:asvg="http://schemas.microsoft.com/office/drawing/2016/SVG/main" r:embed="rId13"/>
              </a:ext>
            </a:extLst>
          </a:blip>
          <a:stretch>
            <a:fillRect/>
          </a:stretch>
        </p:blipFill>
        <p:spPr>
          <a:xfrm>
            <a:off x="10732389" y="191403"/>
            <a:ext cx="1219200" cy="1219200"/>
          </a:xfrm>
          <a:prstGeom prst="rect">
            <a:avLst/>
          </a:prstGeom>
        </p:spPr>
      </p:pic>
    </p:spTree>
    <p:extLst>
      <p:ext uri="{BB962C8B-B14F-4D97-AF65-F5344CB8AC3E}">
        <p14:creationId xmlns:p14="http://schemas.microsoft.com/office/powerpoint/2010/main" val="32065080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10"/>
</p:tagLst>
</file>

<file path=ppt/tags/tag102.xml><?xml version="1.0" encoding="utf-8"?>
<p:tagLst xmlns:a="http://schemas.openxmlformats.org/drawingml/2006/main" xmlns:r="http://schemas.openxmlformats.org/officeDocument/2006/relationships" xmlns:p="http://schemas.openxmlformats.org/presentationml/2006/main">
  <p:tag name="NUM" val="9"/>
</p:tagLst>
</file>

<file path=ppt/tags/tag103.xml><?xml version="1.0" encoding="utf-8"?>
<p:tagLst xmlns:a="http://schemas.openxmlformats.org/drawingml/2006/main" xmlns:r="http://schemas.openxmlformats.org/officeDocument/2006/relationships" xmlns:p="http://schemas.openxmlformats.org/presentationml/2006/main">
  <p:tag name="NUM" val="10"/>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5"/>
</p:tagLst>
</file>

<file path=ppt/tags/tag107.xml><?xml version="1.0" encoding="utf-8"?>
<p:tagLst xmlns:a="http://schemas.openxmlformats.org/drawingml/2006/main" xmlns:r="http://schemas.openxmlformats.org/officeDocument/2006/relationships" xmlns:p="http://schemas.openxmlformats.org/presentationml/2006/main">
  <p:tag name="NUM" val="7"/>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9"/>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10"/>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7"/>
</p:tagLst>
</file>

<file path=ppt/tags/tag113.xml><?xml version="1.0" encoding="utf-8"?>
<p:tagLst xmlns:a="http://schemas.openxmlformats.org/drawingml/2006/main" xmlns:r="http://schemas.openxmlformats.org/officeDocument/2006/relationships" xmlns:p="http://schemas.openxmlformats.org/presentationml/2006/main">
  <p:tag name="NUM" val="8"/>
</p:tagLst>
</file>

<file path=ppt/tags/tag114.xml><?xml version="1.0" encoding="utf-8"?>
<p:tagLst xmlns:a="http://schemas.openxmlformats.org/drawingml/2006/main" xmlns:r="http://schemas.openxmlformats.org/officeDocument/2006/relationships" xmlns:p="http://schemas.openxmlformats.org/presentationml/2006/main">
  <p:tag name="NUM" val="7"/>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5"/>
</p:tagLst>
</file>

<file path=ppt/tags/tag119.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6"/>
</p:tagLst>
</file>

<file path=ppt/tags/tag124.xml><?xml version="1.0" encoding="utf-8"?>
<p:tagLst xmlns:a="http://schemas.openxmlformats.org/drawingml/2006/main" xmlns:r="http://schemas.openxmlformats.org/officeDocument/2006/relationships" xmlns:p="http://schemas.openxmlformats.org/presentationml/2006/main">
  <p:tag name="NUM" val="10"/>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9"/>
</p:tagLst>
</file>

<file path=ppt/tags/tag127.xml><?xml version="1.0" encoding="utf-8"?>
<p:tagLst xmlns:a="http://schemas.openxmlformats.org/drawingml/2006/main" xmlns:r="http://schemas.openxmlformats.org/officeDocument/2006/relationships" xmlns:p="http://schemas.openxmlformats.org/presentationml/2006/main">
  <p:tag name="NUM" val="7"/>
</p:tagLst>
</file>

<file path=ppt/tags/tag128.xml><?xml version="1.0" encoding="utf-8"?>
<p:tagLst xmlns:a="http://schemas.openxmlformats.org/drawingml/2006/main" xmlns:r="http://schemas.openxmlformats.org/officeDocument/2006/relationships" xmlns:p="http://schemas.openxmlformats.org/presentationml/2006/main">
  <p:tag name="NUM" val="8"/>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5"/>
</p:tagLst>
</file>

<file path=ppt/tags/tag131.xml><?xml version="1.0" encoding="utf-8"?>
<p:tagLst xmlns:a="http://schemas.openxmlformats.org/drawingml/2006/main" xmlns:r="http://schemas.openxmlformats.org/officeDocument/2006/relationships" xmlns:p="http://schemas.openxmlformats.org/presentationml/2006/main">
  <p:tag name="NUM" val="9"/>
</p:tagLst>
</file>

<file path=ppt/tags/tag132.xml><?xml version="1.0" encoding="utf-8"?>
<p:tagLst xmlns:a="http://schemas.openxmlformats.org/drawingml/2006/main" xmlns:r="http://schemas.openxmlformats.org/officeDocument/2006/relationships" xmlns:p="http://schemas.openxmlformats.org/presentationml/2006/main">
  <p:tag name="NUM" val="10"/>
</p:tagLst>
</file>

<file path=ppt/tags/tag133.xml><?xml version="1.0" encoding="utf-8"?>
<p:tagLst xmlns:a="http://schemas.openxmlformats.org/drawingml/2006/main" xmlns:r="http://schemas.openxmlformats.org/officeDocument/2006/relationships" xmlns:p="http://schemas.openxmlformats.org/presentationml/2006/main">
  <p:tag name="NUM" val="4"/>
</p:tagLst>
</file>

<file path=ppt/tags/tag134.xml><?xml version="1.0" encoding="utf-8"?>
<p:tagLst xmlns:a="http://schemas.openxmlformats.org/drawingml/2006/main" xmlns:r="http://schemas.openxmlformats.org/officeDocument/2006/relationships" xmlns:p="http://schemas.openxmlformats.org/presentationml/2006/main">
  <p:tag name="NUM" val="5"/>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8"/>
</p:tagLst>
</file>

<file path=ppt/tags/tag138.xml><?xml version="1.0" encoding="utf-8"?>
<p:tagLst xmlns:a="http://schemas.openxmlformats.org/drawingml/2006/main" xmlns:r="http://schemas.openxmlformats.org/officeDocument/2006/relationships" xmlns:p="http://schemas.openxmlformats.org/presentationml/2006/main">
  <p:tag name="NUM" val="10"/>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7"/>
</p:tagLst>
</file>

<file path=ppt/tags/tag17.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8"/>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7"/>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3"/>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NUM" val="7"/>
</p:tagLst>
</file>

<file path=ppt/tags/tag42.xml><?xml version="1.0" encoding="utf-8"?>
<p:tagLst xmlns:a="http://schemas.openxmlformats.org/drawingml/2006/main" xmlns:r="http://schemas.openxmlformats.org/officeDocument/2006/relationships" xmlns:p="http://schemas.openxmlformats.org/presentationml/2006/main">
  <p:tag name="NUM" val="8"/>
</p:tagLst>
</file>

<file path=ppt/tags/tag43.xml><?xml version="1.0" encoding="utf-8"?>
<p:tagLst xmlns:a="http://schemas.openxmlformats.org/drawingml/2006/main" xmlns:r="http://schemas.openxmlformats.org/officeDocument/2006/relationships" xmlns:p="http://schemas.openxmlformats.org/presentationml/2006/main">
  <p:tag name="NUM" val="9"/>
</p:tagLst>
</file>

<file path=ppt/tags/tag44.xml><?xml version="1.0" encoding="utf-8"?>
<p:tagLst xmlns:a="http://schemas.openxmlformats.org/drawingml/2006/main" xmlns:r="http://schemas.openxmlformats.org/officeDocument/2006/relationships" xmlns:p="http://schemas.openxmlformats.org/presentationml/2006/main">
  <p:tag name="NUM" val="10"/>
</p:tagLst>
</file>

<file path=ppt/tags/tag45.xml><?xml version="1.0" encoding="utf-8"?>
<p:tagLst xmlns:a="http://schemas.openxmlformats.org/drawingml/2006/main" xmlns:r="http://schemas.openxmlformats.org/officeDocument/2006/relationships" xmlns:p="http://schemas.openxmlformats.org/presentationml/2006/main">
  <p:tag name="NUM" val="11"/>
</p:tagLst>
</file>

<file path=ppt/tags/tag46.xml><?xml version="1.0" encoding="utf-8"?>
<p:tagLst xmlns:a="http://schemas.openxmlformats.org/drawingml/2006/main" xmlns:r="http://schemas.openxmlformats.org/officeDocument/2006/relationships" xmlns:p="http://schemas.openxmlformats.org/presentationml/2006/main">
  <p:tag name="NUM" val="18"/>
</p:tagLst>
</file>

<file path=ppt/tags/tag47.xml><?xml version="1.0" encoding="utf-8"?>
<p:tagLst xmlns:a="http://schemas.openxmlformats.org/drawingml/2006/main" xmlns:r="http://schemas.openxmlformats.org/officeDocument/2006/relationships" xmlns:p="http://schemas.openxmlformats.org/presentationml/2006/main">
  <p:tag name="NUM" val="19"/>
</p:tagLst>
</file>

<file path=ppt/tags/tag48.xml><?xml version="1.0" encoding="utf-8"?>
<p:tagLst xmlns:a="http://schemas.openxmlformats.org/drawingml/2006/main" xmlns:r="http://schemas.openxmlformats.org/officeDocument/2006/relationships" xmlns:p="http://schemas.openxmlformats.org/presentationml/2006/main">
  <p:tag name="NUM" val="20"/>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3"/>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4"/>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9"/>
</p:tagLst>
</file>

<file path=ppt/tags/tag55.xml><?xml version="1.0" encoding="utf-8"?>
<p:tagLst xmlns:a="http://schemas.openxmlformats.org/drawingml/2006/main" xmlns:r="http://schemas.openxmlformats.org/officeDocument/2006/relationships" xmlns:p="http://schemas.openxmlformats.org/presentationml/2006/main">
  <p:tag name="NUM" val="10"/>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7"/>
</p:tagLst>
</file>

<file path=ppt/tags/tag58.xml><?xml version="1.0" encoding="utf-8"?>
<p:tagLst xmlns:a="http://schemas.openxmlformats.org/drawingml/2006/main" xmlns:r="http://schemas.openxmlformats.org/officeDocument/2006/relationships" xmlns:p="http://schemas.openxmlformats.org/presentationml/2006/main">
  <p:tag name="NUM" val="8"/>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9"/>
</p:tagLst>
</file>

<file path=ppt/tags/tag74.xml><?xml version="1.0" encoding="utf-8"?>
<p:tagLst xmlns:a="http://schemas.openxmlformats.org/drawingml/2006/main" xmlns:r="http://schemas.openxmlformats.org/officeDocument/2006/relationships" xmlns:p="http://schemas.openxmlformats.org/presentationml/2006/main">
  <p:tag name="NUM" val="10"/>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8"/>
</p:tagLst>
</file>

<file path=ppt/tags/tag79.xml><?xml version="1.0" encoding="utf-8"?>
<p:tagLst xmlns:a="http://schemas.openxmlformats.org/drawingml/2006/main" xmlns:r="http://schemas.openxmlformats.org/officeDocument/2006/relationships" xmlns:p="http://schemas.openxmlformats.org/presentationml/2006/main">
  <p:tag name="NUM" val="9"/>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10"/>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7"/>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9"/>
</p:tagLst>
</file>

<file path=ppt/tags/tag91.xml><?xml version="1.0" encoding="utf-8"?>
<p:tagLst xmlns:a="http://schemas.openxmlformats.org/drawingml/2006/main" xmlns:r="http://schemas.openxmlformats.org/officeDocument/2006/relationships" xmlns:p="http://schemas.openxmlformats.org/presentationml/2006/main">
  <p:tag name="NUM" val="10"/>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7"/>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5"/>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9"/>
</p:tagLst>
</file>

<file path=ppt/tags/tag98.xml><?xml version="1.0" encoding="utf-8"?>
<p:tagLst xmlns:a="http://schemas.openxmlformats.org/drawingml/2006/main" xmlns:r="http://schemas.openxmlformats.org/officeDocument/2006/relationships" xmlns:p="http://schemas.openxmlformats.org/presentationml/2006/main">
  <p:tag name="NUM" val="7"/>
</p:tagLst>
</file>

<file path=ppt/tags/tag99.xml><?xml version="1.0" encoding="utf-8"?>
<p:tagLst xmlns:a="http://schemas.openxmlformats.org/drawingml/2006/main" xmlns:r="http://schemas.openxmlformats.org/officeDocument/2006/relationships" xmlns:p="http://schemas.openxmlformats.org/presentationml/2006/main">
  <p:tag name="NUM" val="8"/>
</p:tagLst>
</file>

<file path=ppt/theme/theme1.xml><?xml version="1.0" encoding="utf-8"?>
<a:theme xmlns:a="http://schemas.openxmlformats.org/drawingml/2006/main" name="1_Custom Design">
  <a:themeElements>
    <a:clrScheme name="CIHI Branding">
      <a:dk1>
        <a:srgbClr val="000000"/>
      </a:dk1>
      <a:lt1>
        <a:sysClr val="window" lastClr="FFFFFF"/>
      </a:lt1>
      <a:dk2>
        <a:srgbClr val="000000"/>
      </a:dk2>
      <a:lt2>
        <a:srgbClr val="FFFFFF"/>
      </a:lt2>
      <a:accent1>
        <a:srgbClr val="365254"/>
      </a:accent1>
      <a:accent2>
        <a:srgbClr val="14838E"/>
      </a:accent2>
      <a:accent3>
        <a:srgbClr val="00A199"/>
      </a:accent3>
      <a:accent4>
        <a:srgbClr val="ED7024"/>
      </a:accent4>
      <a:accent5>
        <a:srgbClr val="000000"/>
      </a:accent5>
      <a:accent6>
        <a:srgbClr val="33BDB7"/>
      </a:accent6>
      <a:hlink>
        <a:srgbClr val="0070C0"/>
      </a:hlink>
      <a:folHlink>
        <a:srgbClr val="8520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FR" id="{1B9C279A-9E0F-4596-996E-A465A65038FD}" vid="{23CBF1DF-2462-460A-9A75-5D1E865FE41E}"/>
    </a:ext>
  </a:extLst>
</a:theme>
</file>

<file path=ppt/theme/theme2.xml><?xml version="1.0" encoding="utf-8"?>
<a:theme xmlns:a="http://schemas.openxmlformats.org/drawingml/2006/main" name="Transition_Nav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FR" id="{1B9C279A-9E0F-4596-996E-A465A65038FD}" vid="{25094DC2-175A-4B43-998E-129E58F39BE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PPT_FR</Template>
  <TotalTime>0</TotalTime>
  <Words>2631</Words>
  <Application>Microsoft Office PowerPoint</Application>
  <PresentationFormat>Widescreen</PresentationFormat>
  <Paragraphs>189</Paragraphs>
  <Slides>29</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Courier New</vt:lpstr>
      <vt:lpstr>1_Custom Design</vt:lpstr>
      <vt:lpstr>Transition_Navy</vt:lpstr>
      <vt:lpstr>Priorités partagées en santé : mesurer l’accès aux services liés à la santé  mentale et à l’utilisation de substances,  ainsi qu’aux services à domicile et aux  soins communautaires</vt:lpstr>
      <vt:lpstr>Faire émerger des consensus FPT concernant  la comparabilité des données et la transparence</vt:lpstr>
      <vt:lpstr>Phase 1 : sélection des indicateurs</vt:lpstr>
      <vt:lpstr>Phase 2 : élaboration et diffusion des indicateurs</vt:lpstr>
      <vt:lpstr>Principales réalisations</vt:lpstr>
      <vt:lpstr>Principales réalisations (suite)</vt:lpstr>
      <vt:lpstr>Diffusion des résultats des indicateurs</vt:lpstr>
      <vt:lpstr>Approche adoptée pour la diffusion publique</vt:lpstr>
      <vt:lpstr>Exemple de rapport sur les indicateurs Séjours à l’hôpital en raison de méfaits causés par l’utilisation de substances —  principales constatations</vt:lpstr>
      <vt:lpstr>Exemple de rapport sur les indicateurs (suite) Séjours à l’hôpital en raison de méfaits causés par l’utilisation de substances,  par 100 000 habitants, 2022-2023 — résultats de l’indicateur</vt:lpstr>
      <vt:lpstr>Exemple de rapport sur les indicateurs (suite) Séjours à l’hôpital en raison de méfaits causés par l’utilisation de substances,  par 100 000 habitants, 2017-2018 à 2022-2023 — tendances</vt:lpstr>
      <vt:lpstr>Indicateurs sur les PPS pour lesquels des résultats  à l’échelle régionale sont diffusés dans l’outil VSS</vt:lpstr>
      <vt:lpstr>Messages clés généraux</vt:lpstr>
      <vt:lpstr>Annexe A Indicateurs de l’accès aux services liés à la santé mentale  et à l’utilisation de substances</vt:lpstr>
      <vt:lpstr>Niveau d’utilisation des services liés à la santé mentale  et à l’utilisation de substances Principales constatations, 2023</vt:lpstr>
      <vt:lpstr>Intervention précoce liée à la santé mentale et  à l’utilisation de substances chez les enfants et les jeunes Principales constatations, 2023</vt:lpstr>
      <vt:lpstr>Temps d’attente pour des services communautaires  de counseling en santé mentale  Principales constatations, 2022-2023</vt:lpstr>
      <vt:lpstr>Blessures auto-infligées, incluant le suicide Principales constatations, 2021-2022</vt:lpstr>
      <vt:lpstr>Séjours à l’hôpital en raison de méfaits causés  par l’utilisation de substances Principales constatations, 2022-2023</vt:lpstr>
      <vt:lpstr>Visites fréquentes à l’urgence pour des problèmes  de santé mentale et d’utilisation de substances Principales constatations, 2022-2023</vt:lpstr>
      <vt:lpstr>Annexe B Indicateurs de l’accès aux services à domicile  et aux soins communautaires</vt:lpstr>
      <vt:lpstr>Décès à domicile ou dans la collectivité Principales constatations, 2021 (année civile)</vt:lpstr>
      <vt:lpstr>Temps d’attente pour des services à domicile Principales constatations, 2022-2023</vt:lpstr>
      <vt:lpstr>Maintien à domicile du bénéficiaire grâce aux services à domicile Principales constatations, 2022</vt:lpstr>
      <vt:lpstr>Détresse des aidants naturels Principales constatations, 2022-2023</vt:lpstr>
      <vt:lpstr>Nouveaux résidents en soins de longue durée qui auraient  pu recevoir des soins à domicile Principales constatations, 2022-2023</vt:lpstr>
      <vt:lpstr>Séjour à l’hôpital prolongé jusqu’à ce que les services  ou le soutien à domicile soient disponibles Principales constatations, 2022-2023</vt:lpstr>
      <vt:lpstr>Comment citer ce document : Institut canadien d’information sur la santé. Priorités partagées en santé : mesurer l’accès aux services liés à la santé mentale et à l’utilisation de substances, ainsi qu’aux services à domicile et aux soins communautaires — aperçu et mise à jour. Ottawa, ON : ICIS; novembre 2023.</vt:lpstr>
      <vt:lpstr>icis.ca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Priorités partagées en santé : mesurer l’accès aux services liés à la santé mentale et à l’utilisation de substances, ainsi qu’aux services à domicile et aux soins communautaires</dc:title>
  <dc:subject/>
  <dc:creator/>
  <cp:lastModifiedBy/>
  <cp:revision>1</cp:revision>
  <dcterms:created xsi:type="dcterms:W3CDTF">2023-11-07T15:01:43Z</dcterms:created>
  <dcterms:modified xsi:type="dcterms:W3CDTF">2023-11-07T16:52:24Z</dcterms:modified>
</cp:coreProperties>
</file>