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2" r:id="rId2"/>
  </p:sldMasterIdLst>
  <p:notesMasterIdLst>
    <p:notesMasterId r:id="rId21"/>
  </p:notesMasterIdLst>
  <p:handoutMasterIdLst>
    <p:handoutMasterId r:id="rId22"/>
  </p:handoutMasterIdLst>
  <p:sldIdLst>
    <p:sldId id="261" r:id="rId3"/>
    <p:sldId id="319" r:id="rId4"/>
    <p:sldId id="320" r:id="rId5"/>
    <p:sldId id="336" r:id="rId6"/>
    <p:sldId id="337" r:id="rId7"/>
    <p:sldId id="339" r:id="rId8"/>
    <p:sldId id="340" r:id="rId9"/>
    <p:sldId id="331" r:id="rId10"/>
    <p:sldId id="341" r:id="rId11"/>
    <p:sldId id="342" r:id="rId12"/>
    <p:sldId id="322" r:id="rId13"/>
    <p:sldId id="323" r:id="rId14"/>
    <p:sldId id="343" r:id="rId15"/>
    <p:sldId id="326" r:id="rId16"/>
    <p:sldId id="344" r:id="rId17"/>
    <p:sldId id="325" r:id="rId18"/>
    <p:sldId id="315" r:id="rId19"/>
    <p:sldId id="316" r:id="rId20"/>
  </p:sldIdLst>
  <p:sldSz cx="9144000" cy="5143500" type="screen16x9"/>
  <p:notesSz cx="6858000" cy="9144000"/>
  <p:custDataLst>
    <p:tags r:id="rId23"/>
  </p:custDataLst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German" initials="CG" lastIdx="57" clrIdx="0"/>
  <p:cmAuthor id="1" name="Riley Denver" initials="RD" lastIdx="7" clrIdx="1">
    <p:extLst/>
  </p:cmAuthor>
  <p:cmAuthor id="2" name="Angeline Wilcox" initials="AW" lastIdx="1" clrIdx="2">
    <p:extLst/>
  </p:cmAuthor>
  <p:cmAuthor id="3" name="Cynthia Cheponis Fleet" initials="CCF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254"/>
    <a:srgbClr val="ED7024"/>
    <a:srgbClr val="EAE7DA"/>
    <a:srgbClr val="E5E1D3"/>
    <a:srgbClr val="ECEBE1"/>
    <a:srgbClr val="F0EDE4"/>
    <a:srgbClr val="14838E"/>
    <a:srgbClr val="ED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76686" autoAdjust="0"/>
  </p:normalViewPr>
  <p:slideViewPr>
    <p:cSldViewPr>
      <p:cViewPr varScale="1">
        <p:scale>
          <a:sx n="113" d="100"/>
          <a:sy n="113" d="100"/>
        </p:scale>
        <p:origin x="-166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2376" y="75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7"/>
          <c:order val="0"/>
          <c:tx>
            <c:strRef>
              <c:f>'Data CS1'!$I$1</c:f>
              <c:strCache>
                <c:ptCount val="1"/>
                <c:pt idx="0">
                  <c:v>%Reduced Physical Functions</c:v>
                </c:pt>
              </c:strCache>
            </c:strRef>
          </c:tx>
          <c:spPr>
            <a:solidFill>
              <a:srgbClr val="03787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CS1'!$A$2:$A$5</c:f>
              <c:strCache>
                <c:ptCount val="4"/>
                <c:pt idx="0">
                  <c:v>Lighthouse Manor</c:v>
                </c:pt>
                <c:pt idx="1">
                  <c:v>Great Lakes HCtr</c:v>
                </c:pt>
                <c:pt idx="2">
                  <c:v>Woodland Villa NH</c:v>
                </c:pt>
                <c:pt idx="3">
                  <c:v>Rocky Mountain Lodge</c:v>
                </c:pt>
              </c:strCache>
            </c:strRef>
          </c:cat>
          <c:val>
            <c:numRef>
              <c:f>'Data CS1'!$I$2:$I$5</c:f>
              <c:numCache>
                <c:formatCode>General</c:formatCode>
                <c:ptCount val="4"/>
                <c:pt idx="0">
                  <c:v>50</c:v>
                </c:pt>
                <c:pt idx="1">
                  <c:v>38</c:v>
                </c:pt>
                <c:pt idx="2">
                  <c:v>32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14-4F98-B0DA-9E63748F2635}"/>
            </c:ext>
          </c:extLst>
        </c:ser>
        <c:ser>
          <c:idx val="6"/>
          <c:order val="1"/>
          <c:tx>
            <c:strRef>
              <c:f>'Data CS1'!$H$1</c:f>
              <c:strCache>
                <c:ptCount val="1"/>
                <c:pt idx="0">
                  <c:v>%Impaired Cognition</c:v>
                </c:pt>
              </c:strCache>
            </c:strRef>
          </c:tx>
          <c:spPr>
            <a:solidFill>
              <a:srgbClr val="A24E7E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CS1'!$A$2:$A$5</c:f>
              <c:strCache>
                <c:ptCount val="4"/>
                <c:pt idx="0">
                  <c:v>Lighthouse Manor</c:v>
                </c:pt>
                <c:pt idx="1">
                  <c:v>Great Lakes HCtr</c:v>
                </c:pt>
                <c:pt idx="2">
                  <c:v>Woodland Villa NH</c:v>
                </c:pt>
                <c:pt idx="3">
                  <c:v>Rocky Mountain Lodge</c:v>
                </c:pt>
              </c:strCache>
            </c:strRef>
          </c:cat>
          <c:val>
            <c:numRef>
              <c:f>'Data CS1'!$H$2:$H$5</c:f>
              <c:numCache>
                <c:formatCode>General</c:formatCode>
                <c:ptCount val="4"/>
                <c:pt idx="0">
                  <c:v>4</c:v>
                </c:pt>
                <c:pt idx="1">
                  <c:v>13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14-4F98-B0DA-9E63748F2635}"/>
            </c:ext>
          </c:extLst>
        </c:ser>
        <c:ser>
          <c:idx val="5"/>
          <c:order val="2"/>
          <c:tx>
            <c:strRef>
              <c:f>'Data CS1'!$G$1</c:f>
              <c:strCache>
                <c:ptCount val="1"/>
                <c:pt idx="0">
                  <c:v>% Behaviour Problems</c:v>
                </c:pt>
              </c:strCache>
            </c:strRef>
          </c:tx>
          <c:spPr>
            <a:solidFill>
              <a:srgbClr val="00A1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CS1'!$A$2:$A$5</c:f>
              <c:strCache>
                <c:ptCount val="4"/>
                <c:pt idx="0">
                  <c:v>Lighthouse Manor</c:v>
                </c:pt>
                <c:pt idx="1">
                  <c:v>Great Lakes HCtr</c:v>
                </c:pt>
                <c:pt idx="2">
                  <c:v>Woodland Villa NH</c:v>
                </c:pt>
                <c:pt idx="3">
                  <c:v>Rocky Mountain Lodge</c:v>
                </c:pt>
              </c:strCache>
            </c:strRef>
          </c:cat>
          <c:val>
            <c:numRef>
              <c:f>'Data CS1'!$G$2:$G$5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16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14-4F98-B0DA-9E63748F2635}"/>
            </c:ext>
          </c:extLst>
        </c:ser>
        <c:ser>
          <c:idx val="4"/>
          <c:order val="3"/>
          <c:tx>
            <c:strRef>
              <c:f>'Data CS1'!$F$1</c:f>
              <c:strCache>
                <c:ptCount val="1"/>
                <c:pt idx="0">
                  <c:v>%Special Care</c:v>
                </c:pt>
              </c:strCache>
            </c:strRef>
          </c:tx>
          <c:spPr>
            <a:solidFill>
              <a:srgbClr val="B8D6D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CS1'!$A$2:$A$5</c:f>
              <c:strCache>
                <c:ptCount val="4"/>
                <c:pt idx="0">
                  <c:v>Lighthouse Manor</c:v>
                </c:pt>
                <c:pt idx="1">
                  <c:v>Great Lakes HCtr</c:v>
                </c:pt>
                <c:pt idx="2">
                  <c:v>Woodland Villa NH</c:v>
                </c:pt>
                <c:pt idx="3">
                  <c:v>Rocky Mountain Lodge</c:v>
                </c:pt>
              </c:strCache>
            </c:strRef>
          </c:cat>
          <c:val>
            <c:numRef>
              <c:f>'Data CS1'!$F$2:$F$5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21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14-4F98-B0DA-9E63748F2635}"/>
            </c:ext>
          </c:extLst>
        </c:ser>
        <c:ser>
          <c:idx val="3"/>
          <c:order val="4"/>
          <c:tx>
            <c:strRef>
              <c:f>'Data CS1'!$E$1</c:f>
              <c:strCache>
                <c:ptCount val="1"/>
                <c:pt idx="0">
                  <c:v>%Clinically Complex</c:v>
                </c:pt>
              </c:strCache>
            </c:strRef>
          </c:tx>
          <c:spPr>
            <a:solidFill>
              <a:srgbClr val="F8BF3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CS1'!$A$2:$A$5</c:f>
              <c:strCache>
                <c:ptCount val="4"/>
                <c:pt idx="0">
                  <c:v>Lighthouse Manor</c:v>
                </c:pt>
                <c:pt idx="1">
                  <c:v>Great Lakes HCtr</c:v>
                </c:pt>
                <c:pt idx="2">
                  <c:v>Woodland Villa NH</c:v>
                </c:pt>
                <c:pt idx="3">
                  <c:v>Rocky Mountain Lodge</c:v>
                </c:pt>
              </c:strCache>
            </c:strRef>
          </c:cat>
          <c:val>
            <c:numRef>
              <c:f>'Data CS1'!$E$2:$E$5</c:f>
              <c:numCache>
                <c:formatCode>General</c:formatCode>
                <c:ptCount val="4"/>
                <c:pt idx="0">
                  <c:v>19</c:v>
                </c:pt>
                <c:pt idx="1">
                  <c:v>11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14-4F98-B0DA-9E63748F2635}"/>
            </c:ext>
          </c:extLst>
        </c:ser>
        <c:ser>
          <c:idx val="2"/>
          <c:order val="5"/>
          <c:tx>
            <c:strRef>
              <c:f>'Data CS1'!$D$1</c:f>
              <c:strCache>
                <c:ptCount val="1"/>
                <c:pt idx="0">
                  <c:v>%Extensive Services</c:v>
                </c:pt>
              </c:strCache>
            </c:strRef>
          </c:tx>
          <c:spPr>
            <a:solidFill>
              <a:srgbClr val="ED4054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CS1'!$A$2:$A$5</c:f>
              <c:strCache>
                <c:ptCount val="4"/>
                <c:pt idx="0">
                  <c:v>Lighthouse Manor</c:v>
                </c:pt>
                <c:pt idx="1">
                  <c:v>Great Lakes HCtr</c:v>
                </c:pt>
                <c:pt idx="2">
                  <c:v>Woodland Villa NH</c:v>
                </c:pt>
                <c:pt idx="3">
                  <c:v>Rocky Mountain Lodge</c:v>
                </c:pt>
              </c:strCache>
            </c:strRef>
          </c:cat>
          <c:val>
            <c:numRef>
              <c:f>'Data CS1'!$D$2:$D$5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F14-4F98-B0DA-9E63748F2635}"/>
            </c:ext>
          </c:extLst>
        </c:ser>
        <c:ser>
          <c:idx val="1"/>
          <c:order val="6"/>
          <c:tx>
            <c:strRef>
              <c:f>'Data CS1'!$C$1</c:f>
              <c:strCache>
                <c:ptCount val="1"/>
                <c:pt idx="0">
                  <c:v>%Special Rehabilitation</c:v>
                </c:pt>
              </c:strCache>
            </c:strRef>
          </c:tx>
          <c:spPr>
            <a:solidFill>
              <a:srgbClr val="C8DA3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CS1'!$A$2:$A$5</c:f>
              <c:strCache>
                <c:ptCount val="4"/>
                <c:pt idx="0">
                  <c:v>Lighthouse Manor</c:v>
                </c:pt>
                <c:pt idx="1">
                  <c:v>Great Lakes HCtr</c:v>
                </c:pt>
                <c:pt idx="2">
                  <c:v>Woodland Villa NH</c:v>
                </c:pt>
                <c:pt idx="3">
                  <c:v>Rocky Mountain Lodge</c:v>
                </c:pt>
              </c:strCache>
            </c:strRef>
          </c:cat>
          <c:val>
            <c:numRef>
              <c:f>'Data CS1'!$C$2:$C$5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F14-4F98-B0DA-9E63748F2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226112"/>
        <c:axId val="27228032"/>
      </c:barChart>
      <c:catAx>
        <c:axId val="27226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CA" sz="1200" b="1" i="0" u="none" strike="noStrike" baseline="0" dirty="0" smtClean="0">
                    <a:effectLst/>
                  </a:rPr>
                  <a:t>Fictional </a:t>
                </a:r>
                <a:r>
                  <a:rPr lang="en-CA" sz="1200" b="1" dirty="0" smtClean="0"/>
                  <a:t>facilities</a:t>
                </a:r>
                <a:endParaRPr lang="en-CA" sz="1200" b="1" dirty="0"/>
              </a:p>
            </c:rich>
          </c:tx>
          <c:layout>
            <c:manualLayout>
              <c:xMode val="edge"/>
              <c:yMode val="edge"/>
              <c:x val="0.30000249193495632"/>
              <c:y val="0.914015168766855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7228032"/>
        <c:crosses val="autoZero"/>
        <c:auto val="1"/>
        <c:lblAlgn val="ctr"/>
        <c:lblOffset val="100"/>
        <c:noMultiLvlLbl val="0"/>
      </c:catAx>
      <c:valAx>
        <c:axId val="272280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CA" sz="1200" b="1"/>
                  <a:t>Percentage of assessments classified in RUG-III Plus categories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7226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% of residents with troubling behaviours and median CMI values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'Data CS1'!$A$1</c:f>
              <c:strCache>
                <c:ptCount val="1"/>
                <c:pt idx="0">
                  <c:v>Fictional facilities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037872"/>
              </a:solidFill>
            </c:spPr>
          </c:marker>
          <c:xVal>
            <c:numRef>
              <c:f>'Data CS1'!$N$2:$N$9</c:f>
              <c:numCache>
                <c:formatCode>General</c:formatCode>
                <c:ptCount val="8"/>
                <c:pt idx="0">
                  <c:v>20</c:v>
                </c:pt>
                <c:pt idx="1">
                  <c:v>30</c:v>
                </c:pt>
                <c:pt idx="2">
                  <c:v>15</c:v>
                </c:pt>
                <c:pt idx="3">
                  <c:v>35</c:v>
                </c:pt>
                <c:pt idx="4">
                  <c:v>41</c:v>
                </c:pt>
                <c:pt idx="5">
                  <c:v>23</c:v>
                </c:pt>
                <c:pt idx="6">
                  <c:v>40</c:v>
                </c:pt>
                <c:pt idx="7">
                  <c:v>28</c:v>
                </c:pt>
              </c:numCache>
            </c:numRef>
          </c:xVal>
          <c:yVal>
            <c:numRef>
              <c:f>'Data CS1'!$B$2:$B$9</c:f>
              <c:numCache>
                <c:formatCode>General</c:formatCode>
                <c:ptCount val="8"/>
                <c:pt idx="0">
                  <c:v>1.46</c:v>
                </c:pt>
                <c:pt idx="1">
                  <c:v>1.23</c:v>
                </c:pt>
                <c:pt idx="2">
                  <c:v>1.1100000000000001</c:v>
                </c:pt>
                <c:pt idx="3">
                  <c:v>1.0900000000000001</c:v>
                </c:pt>
                <c:pt idx="4">
                  <c:v>2.2000000000000002</c:v>
                </c:pt>
                <c:pt idx="5">
                  <c:v>2.16</c:v>
                </c:pt>
                <c:pt idx="6">
                  <c:v>3.03</c:v>
                </c:pt>
                <c:pt idx="7">
                  <c:v>2.4500000000000002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089-4CCD-A89E-6FCF2475B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823296"/>
        <c:axId val="26854528"/>
      </c:scatterChart>
      <c:valAx>
        <c:axId val="26823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CA" sz="1200" dirty="0"/>
                  <a:t>% of </a:t>
                </a:r>
                <a:r>
                  <a:rPr lang="en-CA" sz="1200" dirty="0" smtClean="0"/>
                  <a:t>residents</a:t>
                </a:r>
                <a:r>
                  <a:rPr lang="en-CA" sz="1200" baseline="0" dirty="0" smtClean="0"/>
                  <a:t> </a:t>
                </a:r>
                <a:r>
                  <a:rPr lang="en-CA" sz="1200" baseline="0" dirty="0"/>
                  <a:t>with troubling behaviours</a:t>
                </a:r>
                <a:endParaRPr lang="en-CA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6854528"/>
        <c:crosses val="autoZero"/>
        <c:crossBetween val="midCat"/>
      </c:valAx>
      <c:valAx>
        <c:axId val="26854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CA" sz="1200"/>
                  <a:t>Median CMI value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6823296"/>
        <c:crosses val="autoZero"/>
        <c:crossBetween val="midCat"/>
      </c:valAx>
    </c:plotArea>
    <c:legend>
      <c:legendPos val="b"/>
      <c:legendEntry>
        <c:idx val="0"/>
        <c:txPr>
          <a:bodyPr/>
          <a:lstStyle/>
          <a:p>
            <a:pPr>
              <a:defRPr b="1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6-13T13:23:00.023" idx="57">
    <p:pos x="10" y="10"/>
    <p:text>I believe this table is AODA compliant.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A110A-E41C-4B46-9E29-65D989E698D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65CA5D9-D1A5-47AD-9391-2B3839A2B781}">
      <dgm:prSet phldrT="[Text]"/>
      <dgm:spPr>
        <a:solidFill>
          <a:srgbClr val="ED7024"/>
        </a:solidFill>
      </dgm:spPr>
      <dgm:t>
        <a:bodyPr/>
        <a:lstStyle/>
        <a:p>
          <a:r>
            <a:rPr lang="en-CA" b="1" dirty="0" smtClean="0"/>
            <a:t>Total Staff Time</a:t>
          </a:r>
          <a:endParaRPr lang="en-CA" b="1" dirty="0"/>
        </a:p>
      </dgm:t>
    </dgm:pt>
    <dgm:pt modelId="{82E227AB-5FC1-4FA8-BBBB-C92FC5F0D217}" type="parTrans" cxnId="{D17BC265-D787-4283-AE77-0A6A8CB92259}">
      <dgm:prSet/>
      <dgm:spPr/>
      <dgm:t>
        <a:bodyPr/>
        <a:lstStyle/>
        <a:p>
          <a:endParaRPr lang="en-CA" b="1"/>
        </a:p>
      </dgm:t>
    </dgm:pt>
    <dgm:pt modelId="{B699C404-88CD-4BE2-80BE-38083912A957}" type="sibTrans" cxnId="{D17BC265-D787-4283-AE77-0A6A8CB92259}">
      <dgm:prSet/>
      <dgm:spPr/>
      <dgm:t>
        <a:bodyPr/>
        <a:lstStyle/>
        <a:p>
          <a:endParaRPr lang="en-CA" b="1"/>
        </a:p>
      </dgm:t>
    </dgm:pt>
    <dgm:pt modelId="{ABF8B4BF-9B2D-44C1-B4DF-AFDF7626FE15}">
      <dgm:prSet phldrT="[Text]"/>
      <dgm:spPr>
        <a:solidFill>
          <a:srgbClr val="851762"/>
        </a:solidFill>
      </dgm:spPr>
      <dgm:t>
        <a:bodyPr/>
        <a:lstStyle/>
        <a:p>
          <a:r>
            <a:rPr lang="en-CA" b="1" dirty="0" smtClean="0"/>
            <a:t>Nursing Staff Time</a:t>
          </a:r>
          <a:endParaRPr lang="en-CA" b="1" dirty="0"/>
        </a:p>
      </dgm:t>
    </dgm:pt>
    <dgm:pt modelId="{BB25857C-1C2A-4FE4-93A1-2194CFA986E7}" type="parTrans" cxnId="{D937CF31-2945-4375-9D01-DE088E457F54}">
      <dgm:prSet/>
      <dgm:spPr/>
      <dgm:t>
        <a:bodyPr/>
        <a:lstStyle/>
        <a:p>
          <a:endParaRPr lang="en-CA" b="1"/>
        </a:p>
      </dgm:t>
    </dgm:pt>
    <dgm:pt modelId="{5CDF23BB-345B-4A3A-B128-E93DDBE438D5}" type="sibTrans" cxnId="{D937CF31-2945-4375-9D01-DE088E457F54}">
      <dgm:prSet/>
      <dgm:spPr/>
      <dgm:t>
        <a:bodyPr/>
        <a:lstStyle/>
        <a:p>
          <a:endParaRPr lang="en-CA" b="1"/>
        </a:p>
      </dgm:t>
    </dgm:pt>
    <dgm:pt modelId="{53EEBDAA-EFF4-4FBF-93B5-E127C58FD7A9}">
      <dgm:prSet phldrT="[Text]"/>
      <dgm:spPr>
        <a:solidFill>
          <a:srgbClr val="365254"/>
        </a:solidFill>
      </dgm:spPr>
      <dgm:t>
        <a:bodyPr/>
        <a:lstStyle/>
        <a:p>
          <a:r>
            <a:rPr lang="en-CA" b="1" dirty="0" smtClean="0"/>
            <a:t>Rehabilitation Staff Time</a:t>
          </a:r>
          <a:endParaRPr lang="en-CA" b="1" dirty="0"/>
        </a:p>
      </dgm:t>
    </dgm:pt>
    <dgm:pt modelId="{6E0698BD-DBB6-4EDF-8E62-D235CD509F02}" type="parTrans" cxnId="{F431D417-76EB-49C5-BD9D-241D6926788C}">
      <dgm:prSet/>
      <dgm:spPr/>
      <dgm:t>
        <a:bodyPr/>
        <a:lstStyle/>
        <a:p>
          <a:endParaRPr lang="en-CA" b="1"/>
        </a:p>
      </dgm:t>
    </dgm:pt>
    <dgm:pt modelId="{2D5285A4-1C3F-4E69-BB87-E0C7DA22A462}" type="sibTrans" cxnId="{F431D417-76EB-49C5-BD9D-241D6926788C}">
      <dgm:prSet/>
      <dgm:spPr/>
      <dgm:t>
        <a:bodyPr/>
        <a:lstStyle/>
        <a:p>
          <a:endParaRPr lang="en-CA" b="1"/>
        </a:p>
      </dgm:t>
    </dgm:pt>
    <dgm:pt modelId="{A0C04FA9-EB1E-402C-8D31-AE95F2A7742B}">
      <dgm:prSet phldrT="[Text]"/>
      <dgm:spPr/>
      <dgm:t>
        <a:bodyPr/>
        <a:lstStyle/>
        <a:p>
          <a:r>
            <a:rPr lang="en-CA" b="1" dirty="0" smtClean="0"/>
            <a:t>Other Staff Time</a:t>
          </a:r>
          <a:endParaRPr lang="en-CA" b="1" dirty="0"/>
        </a:p>
      </dgm:t>
    </dgm:pt>
    <dgm:pt modelId="{580D826A-350C-437F-9B79-2ABD464213D5}" type="parTrans" cxnId="{0A5FA5DF-0E16-4434-8177-0207A316AAC1}">
      <dgm:prSet/>
      <dgm:spPr/>
      <dgm:t>
        <a:bodyPr/>
        <a:lstStyle/>
        <a:p>
          <a:endParaRPr lang="en-CA" b="1"/>
        </a:p>
      </dgm:t>
    </dgm:pt>
    <dgm:pt modelId="{C92E6748-C611-452E-9F8C-4DC64ED8C380}" type="sibTrans" cxnId="{0A5FA5DF-0E16-4434-8177-0207A316AAC1}">
      <dgm:prSet/>
      <dgm:spPr/>
      <dgm:t>
        <a:bodyPr/>
        <a:lstStyle/>
        <a:p>
          <a:endParaRPr lang="en-CA" b="1"/>
        </a:p>
      </dgm:t>
    </dgm:pt>
    <dgm:pt modelId="{5086C8DF-1918-44CF-8980-3D83461A52DC}" type="pres">
      <dgm:prSet presAssocID="{26EA110A-E41C-4B46-9E29-65D989E698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16F59FB-B5F7-43B6-A6AD-992D81243298}" type="pres">
      <dgm:prSet presAssocID="{765CA5D9-D1A5-47AD-9391-2B3839A2B781}" presName="centerShape" presStyleLbl="node0" presStyleIdx="0" presStyleCnt="1"/>
      <dgm:spPr/>
      <dgm:t>
        <a:bodyPr/>
        <a:lstStyle/>
        <a:p>
          <a:endParaRPr lang="en-CA"/>
        </a:p>
      </dgm:t>
    </dgm:pt>
    <dgm:pt modelId="{B3C6A3FD-1021-4D1A-9323-E732A172D0D3}" type="pres">
      <dgm:prSet presAssocID="{BB25857C-1C2A-4FE4-93A1-2194CFA986E7}" presName="parTrans" presStyleLbl="bgSibTrans2D1" presStyleIdx="0" presStyleCnt="3"/>
      <dgm:spPr/>
      <dgm:t>
        <a:bodyPr/>
        <a:lstStyle/>
        <a:p>
          <a:endParaRPr lang="en-CA"/>
        </a:p>
      </dgm:t>
    </dgm:pt>
    <dgm:pt modelId="{8EF74B63-3D7E-4183-8A03-6518134B8F99}" type="pres">
      <dgm:prSet presAssocID="{ABF8B4BF-9B2D-44C1-B4DF-AFDF7626FE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3705FC0-B85C-48D0-B953-9937200860C9}" type="pres">
      <dgm:prSet presAssocID="{6E0698BD-DBB6-4EDF-8E62-D235CD509F02}" presName="parTrans" presStyleLbl="bgSibTrans2D1" presStyleIdx="1" presStyleCnt="3"/>
      <dgm:spPr/>
      <dgm:t>
        <a:bodyPr/>
        <a:lstStyle/>
        <a:p>
          <a:endParaRPr lang="en-CA"/>
        </a:p>
      </dgm:t>
    </dgm:pt>
    <dgm:pt modelId="{B9C0FDD6-A625-48E1-8515-0D66FADCE12F}" type="pres">
      <dgm:prSet presAssocID="{53EEBDAA-EFF4-4FBF-93B5-E127C58FD7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3E49D2-2315-44A7-AD66-9A9D720D323E}" type="pres">
      <dgm:prSet presAssocID="{580D826A-350C-437F-9B79-2ABD464213D5}" presName="parTrans" presStyleLbl="bgSibTrans2D1" presStyleIdx="2" presStyleCnt="3"/>
      <dgm:spPr/>
      <dgm:t>
        <a:bodyPr/>
        <a:lstStyle/>
        <a:p>
          <a:endParaRPr lang="en-CA"/>
        </a:p>
      </dgm:t>
    </dgm:pt>
    <dgm:pt modelId="{650FCD8C-FA81-48D5-BDD6-1AA357480C19}" type="pres">
      <dgm:prSet presAssocID="{A0C04FA9-EB1E-402C-8D31-AE95F2A774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4F658A9-3D3E-4FA4-9DC4-BE1D5BCCBA0C}" type="presOf" srcId="{ABF8B4BF-9B2D-44C1-B4DF-AFDF7626FE15}" destId="{8EF74B63-3D7E-4183-8A03-6518134B8F99}" srcOrd="0" destOrd="0" presId="urn:microsoft.com/office/officeart/2005/8/layout/radial4"/>
    <dgm:cxn modelId="{D3C9BD3D-2601-495F-B57F-A13180C73F69}" type="presOf" srcId="{53EEBDAA-EFF4-4FBF-93B5-E127C58FD7A9}" destId="{B9C0FDD6-A625-48E1-8515-0D66FADCE12F}" srcOrd="0" destOrd="0" presId="urn:microsoft.com/office/officeart/2005/8/layout/radial4"/>
    <dgm:cxn modelId="{0BBE2D1B-A6CE-493E-B03B-50EB2A9B31AF}" type="presOf" srcId="{BB25857C-1C2A-4FE4-93A1-2194CFA986E7}" destId="{B3C6A3FD-1021-4D1A-9323-E732A172D0D3}" srcOrd="0" destOrd="0" presId="urn:microsoft.com/office/officeart/2005/8/layout/radial4"/>
    <dgm:cxn modelId="{D937CF31-2945-4375-9D01-DE088E457F54}" srcId="{765CA5D9-D1A5-47AD-9391-2B3839A2B781}" destId="{ABF8B4BF-9B2D-44C1-B4DF-AFDF7626FE15}" srcOrd="0" destOrd="0" parTransId="{BB25857C-1C2A-4FE4-93A1-2194CFA986E7}" sibTransId="{5CDF23BB-345B-4A3A-B128-E93DDBE438D5}"/>
    <dgm:cxn modelId="{D542E595-E0A9-48F7-8A20-99C6AF682229}" type="presOf" srcId="{6E0698BD-DBB6-4EDF-8E62-D235CD509F02}" destId="{13705FC0-B85C-48D0-B953-9937200860C9}" srcOrd="0" destOrd="0" presId="urn:microsoft.com/office/officeart/2005/8/layout/radial4"/>
    <dgm:cxn modelId="{BD31BECE-E0E4-4981-8BFD-3FE4FDAE51EE}" type="presOf" srcId="{580D826A-350C-437F-9B79-2ABD464213D5}" destId="{DB3E49D2-2315-44A7-AD66-9A9D720D323E}" srcOrd="0" destOrd="0" presId="urn:microsoft.com/office/officeart/2005/8/layout/radial4"/>
    <dgm:cxn modelId="{0A5FA5DF-0E16-4434-8177-0207A316AAC1}" srcId="{765CA5D9-D1A5-47AD-9391-2B3839A2B781}" destId="{A0C04FA9-EB1E-402C-8D31-AE95F2A7742B}" srcOrd="2" destOrd="0" parTransId="{580D826A-350C-437F-9B79-2ABD464213D5}" sibTransId="{C92E6748-C611-452E-9F8C-4DC64ED8C380}"/>
    <dgm:cxn modelId="{606FE8A5-C6B3-4E9E-976B-9D8ADECC7ADC}" type="presOf" srcId="{26EA110A-E41C-4B46-9E29-65D989E698D2}" destId="{5086C8DF-1918-44CF-8980-3D83461A52DC}" srcOrd="0" destOrd="0" presId="urn:microsoft.com/office/officeart/2005/8/layout/radial4"/>
    <dgm:cxn modelId="{DBBB15D0-9A4E-4D17-8D08-74C8D2A27359}" type="presOf" srcId="{765CA5D9-D1A5-47AD-9391-2B3839A2B781}" destId="{A16F59FB-B5F7-43B6-A6AD-992D81243298}" srcOrd="0" destOrd="0" presId="urn:microsoft.com/office/officeart/2005/8/layout/radial4"/>
    <dgm:cxn modelId="{F431D417-76EB-49C5-BD9D-241D6926788C}" srcId="{765CA5D9-D1A5-47AD-9391-2B3839A2B781}" destId="{53EEBDAA-EFF4-4FBF-93B5-E127C58FD7A9}" srcOrd="1" destOrd="0" parTransId="{6E0698BD-DBB6-4EDF-8E62-D235CD509F02}" sibTransId="{2D5285A4-1C3F-4E69-BB87-E0C7DA22A462}"/>
    <dgm:cxn modelId="{D17BC265-D787-4283-AE77-0A6A8CB92259}" srcId="{26EA110A-E41C-4B46-9E29-65D989E698D2}" destId="{765CA5D9-D1A5-47AD-9391-2B3839A2B781}" srcOrd="0" destOrd="0" parTransId="{82E227AB-5FC1-4FA8-BBBB-C92FC5F0D217}" sibTransId="{B699C404-88CD-4BE2-80BE-38083912A957}"/>
    <dgm:cxn modelId="{4C46DBF7-1C7F-4A6D-B0F6-3F8C941BEDBE}" type="presOf" srcId="{A0C04FA9-EB1E-402C-8D31-AE95F2A7742B}" destId="{650FCD8C-FA81-48D5-BDD6-1AA357480C19}" srcOrd="0" destOrd="0" presId="urn:microsoft.com/office/officeart/2005/8/layout/radial4"/>
    <dgm:cxn modelId="{78334704-5531-45EE-9782-21E19611BDBD}" type="presParOf" srcId="{5086C8DF-1918-44CF-8980-3D83461A52DC}" destId="{A16F59FB-B5F7-43B6-A6AD-992D81243298}" srcOrd="0" destOrd="0" presId="urn:microsoft.com/office/officeart/2005/8/layout/radial4"/>
    <dgm:cxn modelId="{32F0A78F-6A37-4C6C-96AB-D320783EB7E5}" type="presParOf" srcId="{5086C8DF-1918-44CF-8980-3D83461A52DC}" destId="{B3C6A3FD-1021-4D1A-9323-E732A172D0D3}" srcOrd="1" destOrd="0" presId="urn:microsoft.com/office/officeart/2005/8/layout/radial4"/>
    <dgm:cxn modelId="{FB89F65B-E557-46F2-AB62-0E2F289A7495}" type="presParOf" srcId="{5086C8DF-1918-44CF-8980-3D83461A52DC}" destId="{8EF74B63-3D7E-4183-8A03-6518134B8F99}" srcOrd="2" destOrd="0" presId="urn:microsoft.com/office/officeart/2005/8/layout/radial4"/>
    <dgm:cxn modelId="{62FE1A69-1451-4845-BD9E-D400DD1A7647}" type="presParOf" srcId="{5086C8DF-1918-44CF-8980-3D83461A52DC}" destId="{13705FC0-B85C-48D0-B953-9937200860C9}" srcOrd="3" destOrd="0" presId="urn:microsoft.com/office/officeart/2005/8/layout/radial4"/>
    <dgm:cxn modelId="{6446DF56-63AF-4E28-BA23-9DDDDFA7E1AF}" type="presParOf" srcId="{5086C8DF-1918-44CF-8980-3D83461A52DC}" destId="{B9C0FDD6-A625-48E1-8515-0D66FADCE12F}" srcOrd="4" destOrd="0" presId="urn:microsoft.com/office/officeart/2005/8/layout/radial4"/>
    <dgm:cxn modelId="{D8E93D98-161D-4160-A012-A849FBD92DC4}" type="presParOf" srcId="{5086C8DF-1918-44CF-8980-3D83461A52DC}" destId="{DB3E49D2-2315-44A7-AD66-9A9D720D323E}" srcOrd="5" destOrd="0" presId="urn:microsoft.com/office/officeart/2005/8/layout/radial4"/>
    <dgm:cxn modelId="{C0F1143B-43CD-4CF2-8A95-B9B4B7475CB3}" type="presParOf" srcId="{5086C8DF-1918-44CF-8980-3D83461A52DC}" destId="{650FCD8C-FA81-48D5-BDD6-1AA357480C1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F59FB-B5F7-43B6-A6AD-992D81243298}">
      <dsp:nvSpPr>
        <dsp:cNvPr id="0" name=""/>
        <dsp:cNvSpPr/>
      </dsp:nvSpPr>
      <dsp:spPr>
        <a:xfrm>
          <a:off x="1601395" y="2332866"/>
          <a:ext cx="1477085" cy="1477085"/>
        </a:xfrm>
        <a:prstGeom prst="ellipse">
          <a:avLst/>
        </a:prstGeom>
        <a:solidFill>
          <a:srgbClr val="ED702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/>
            <a:t>Total Staff Time</a:t>
          </a:r>
          <a:endParaRPr lang="en-CA" sz="2400" b="1" kern="1200" dirty="0"/>
        </a:p>
      </dsp:txBody>
      <dsp:txXfrm>
        <a:off x="1817709" y="2549180"/>
        <a:ext cx="1044457" cy="1044457"/>
      </dsp:txXfrm>
    </dsp:sp>
    <dsp:sp modelId="{B3C6A3FD-1021-4D1A-9323-E732A172D0D3}">
      <dsp:nvSpPr>
        <dsp:cNvPr id="0" name=""/>
        <dsp:cNvSpPr/>
      </dsp:nvSpPr>
      <dsp:spPr>
        <a:xfrm rot="12900000">
          <a:off x="594211" y="2055769"/>
          <a:ext cx="1191690" cy="420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4B63-3D7E-4183-8A03-6518134B8F99}">
      <dsp:nvSpPr>
        <dsp:cNvPr id="0" name=""/>
        <dsp:cNvSpPr/>
      </dsp:nvSpPr>
      <dsp:spPr>
        <a:xfrm>
          <a:off x="353" y="1363198"/>
          <a:ext cx="1403231" cy="1122585"/>
        </a:xfrm>
        <a:prstGeom prst="roundRect">
          <a:avLst>
            <a:gd name="adj" fmla="val 10000"/>
          </a:avLst>
        </a:prstGeom>
        <a:solidFill>
          <a:srgbClr val="8517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b="1" kern="1200" dirty="0" smtClean="0"/>
            <a:t>Nursing Staff Time</a:t>
          </a:r>
          <a:endParaRPr lang="en-CA" sz="1700" b="1" kern="1200" dirty="0"/>
        </a:p>
      </dsp:txBody>
      <dsp:txXfrm>
        <a:off x="33232" y="1396077"/>
        <a:ext cx="1337473" cy="1056827"/>
      </dsp:txXfrm>
    </dsp:sp>
    <dsp:sp modelId="{13705FC0-B85C-48D0-B953-9937200860C9}">
      <dsp:nvSpPr>
        <dsp:cNvPr id="0" name=""/>
        <dsp:cNvSpPr/>
      </dsp:nvSpPr>
      <dsp:spPr>
        <a:xfrm rot="16200000">
          <a:off x="1744092" y="1457179"/>
          <a:ext cx="1191690" cy="420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0FDD6-A625-48E1-8515-0D66FADCE12F}">
      <dsp:nvSpPr>
        <dsp:cNvPr id="0" name=""/>
        <dsp:cNvSpPr/>
      </dsp:nvSpPr>
      <dsp:spPr>
        <a:xfrm>
          <a:off x="1638322" y="510526"/>
          <a:ext cx="1403231" cy="1122585"/>
        </a:xfrm>
        <a:prstGeom prst="roundRect">
          <a:avLst>
            <a:gd name="adj" fmla="val 10000"/>
          </a:avLst>
        </a:prstGeom>
        <a:solidFill>
          <a:srgbClr val="36525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b="1" kern="1200" dirty="0" smtClean="0"/>
            <a:t>Rehabilitation Staff Time</a:t>
          </a:r>
          <a:endParaRPr lang="en-CA" sz="1700" b="1" kern="1200" dirty="0"/>
        </a:p>
      </dsp:txBody>
      <dsp:txXfrm>
        <a:off x="1671201" y="543405"/>
        <a:ext cx="1337473" cy="1056827"/>
      </dsp:txXfrm>
    </dsp:sp>
    <dsp:sp modelId="{DB3E49D2-2315-44A7-AD66-9A9D720D323E}">
      <dsp:nvSpPr>
        <dsp:cNvPr id="0" name=""/>
        <dsp:cNvSpPr/>
      </dsp:nvSpPr>
      <dsp:spPr>
        <a:xfrm rot="19500000">
          <a:off x="2893974" y="2055769"/>
          <a:ext cx="1191690" cy="420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FCD8C-FA81-48D5-BDD6-1AA357480C19}">
      <dsp:nvSpPr>
        <dsp:cNvPr id="0" name=""/>
        <dsp:cNvSpPr/>
      </dsp:nvSpPr>
      <dsp:spPr>
        <a:xfrm>
          <a:off x="3276290" y="1363198"/>
          <a:ext cx="1403231" cy="1122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b="1" kern="1200" dirty="0" smtClean="0"/>
            <a:t>Other Staff Time</a:t>
          </a:r>
          <a:endParaRPr lang="en-CA" sz="1700" b="1" kern="1200" dirty="0"/>
        </a:p>
      </dsp:txBody>
      <dsp:txXfrm>
        <a:off x="3309169" y="1396077"/>
        <a:ext cx="1337473" cy="1056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BF391-8E89-4242-B7A9-70CCED8C8F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88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F60AD8-6BE6-4A89-A960-77B650CD763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459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1950" indent="-171450" algn="l" rtl="0" eaLnBrk="0" fontAlgn="base" hangingPunct="0">
      <a:spcBef>
        <a:spcPct val="30000"/>
      </a:spcBef>
      <a:spcAft>
        <a:spcPct val="0"/>
      </a:spcAft>
      <a:buFont typeface="Courier New" pitchFamily="49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0225" indent="-171450" algn="l" rtl="0" eaLnBrk="0" fontAlgn="base" hangingPunct="0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j-lt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D198-D448-41A1-BC76-940A171F42DF}" type="slidenum">
              <a:rPr lang="en-CA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median CMI value and the percentage of residents with troubling behaviours are plotted for 8 fictional nursing homes. 2 nursing homes stand out as having both high CMI values and a high proportion of residents with troubling behaviours.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8521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4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43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6813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2083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B41C-FD90-4738-AB93-EE25286F631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2508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518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B41C-FD90-4738-AB93-EE25286F631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900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067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0281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084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structure of the Resource Utilization Groups version III Plus (RUG-III Plus) grouping methodology is as follows: There are 7 RUG-III Plus categories, each with a number of groups. There are a total of 44 groups among the 7 categories combined. All RUG-III Plus categories are ordered in a hierarchy from lowest to highest clinical complexity: Reduced Physical Functions, Impaired Cognition, Behaviour Problems, Clinically Complex, Special Care, Extensive Services and Special Rehabilitation. There are 10 groups in the Reduced Physical Functions category, 4 groups in the Impaired Cognition category, 4 groups in the Behaviour Problems category, 6 groups in the Clinically Complex category, 3 groups in the Special Care category, 3 groups in the Extensive Services category and 14 groups in the Special Rehabilitation category.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0915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“costs” feed into total staff time: nursing staff time, rehabilitation staff time and other staff time.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B41C-FD90-4738-AB93-EE25286F631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71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890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Case-mix systems sort large amounts of clinical administrative data into a reasonable number of clinically relevant and resource-similar groups. Each group is associated with a weight that provides an estimate of resource use. Case-mix systems have various uses at different levels: combine with other metrics/use in risk adjustment (national, health system and organization levels); describe and compare clients and organizations (national, health system and organization levels); plan for new policies/programs (health system and organization levels); evaluate policies/programs (health system and organization levels); and use in funding (health system level).</a:t>
            </a:r>
            <a:endParaRPr lang="en-CA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155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RUG-III Plus categories are distributed differently among 4 fictional long-term care facilities.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006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Facility A has a case mix index (CMI) value of 1.0 and Facility B has a CMI value of 1.5.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60AD8-6BE6-4A89-A960-77B650CD7636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446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649788"/>
            <a:ext cx="7821613" cy="495300"/>
          </a:xfrm>
          <a:prstGeom prst="rect">
            <a:avLst/>
          </a:prstGeom>
          <a:solidFill>
            <a:srgbClr val="00A1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8000" rIns="198000" bIns="108000" anchor="ctr"/>
          <a:lstStyle>
            <a:lvl1pPr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CA" altLang="en-US">
                <a:solidFill>
                  <a:schemeClr val="bg1"/>
                </a:solidFill>
                <a:cs typeface="Arial" charset="0"/>
              </a:rPr>
              <a:t>   cihi.ca</a:t>
            </a:r>
            <a:r>
              <a:rPr lang="en-CA" altLang="en-US">
                <a:cs typeface="Arial" charset="0"/>
              </a:rPr>
              <a:t>	</a:t>
            </a:r>
            <a:r>
              <a:rPr lang="en-CA" altLang="en-US">
                <a:solidFill>
                  <a:schemeClr val="bg1"/>
                </a:solidFill>
                <a:cs typeface="Arial" charset="0"/>
              </a:rPr>
              <a:t>@cihi_icis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90638" y="3579813"/>
            <a:ext cx="6335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CA" altLang="en-US">
                <a:solidFill>
                  <a:srgbClr val="ED7024"/>
                </a:solidFill>
                <a:cs typeface="Arial" charset="0"/>
              </a:rPr>
              <a:t>Canadian Institute for Health Information</a:t>
            </a: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4840288"/>
            <a:ext cx="1778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8001000" y="4679950"/>
            <a:ext cx="990600" cy="406400"/>
            <a:chOff x="8001000" y="4680269"/>
            <a:chExt cx="990600" cy="406081"/>
          </a:xfrm>
        </p:grpSpPr>
        <p:sp>
          <p:nvSpPr>
            <p:cNvPr id="13" name="Rectangle 12"/>
            <p:cNvSpPr/>
            <p:nvPr/>
          </p:nvSpPr>
          <p:spPr>
            <a:xfrm>
              <a:off x="8001000" y="4680269"/>
              <a:ext cx="990600" cy="4060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pic>
          <p:nvPicPr>
            <p:cNvPr id="14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2241" y="4739484"/>
              <a:ext cx="885999" cy="317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40" y="1732211"/>
            <a:ext cx="6335176" cy="461665"/>
          </a:xfrm>
        </p:spPr>
        <p:txBody>
          <a:bodyPr anchor="b"/>
          <a:lstStyle>
            <a:lvl1pPr algn="l">
              <a:lnSpc>
                <a:spcPts val="3600"/>
              </a:lnSpc>
              <a:defRPr sz="3600" b="1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7"/>
          </p:nvPr>
        </p:nvSpPr>
        <p:spPr>
          <a:xfrm>
            <a:off x="258038" y="4763092"/>
            <a:ext cx="2657778" cy="276999"/>
          </a:xfrm>
          <a:prstGeom prst="rect">
            <a:avLst/>
          </a:prstGeom>
          <a:noFill/>
        </p:spPr>
        <p:txBody>
          <a:bodyPr spcCol="36000" anchor="ctr"/>
          <a:lstStyle>
            <a:lvl1pPr marL="0" indent="0" algn="l">
              <a:buNone/>
              <a:tabLst>
                <a:tab pos="182563" algn="l"/>
                <a:tab pos="2422525" algn="l"/>
              </a:tabLst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0000"/>
                </a:solidFill>
              </a:defRPr>
            </a:lvl2pPr>
            <a:lvl3pPr marL="914400" indent="0">
              <a:buNone/>
              <a:defRPr>
                <a:solidFill>
                  <a:srgbClr val="FF0000"/>
                </a:solidFill>
              </a:defRPr>
            </a:lvl3pPr>
            <a:lvl4pPr marL="1371600" indent="0">
              <a:buNone/>
              <a:defRPr>
                <a:solidFill>
                  <a:srgbClr val="FF0000"/>
                </a:solidFill>
              </a:defRPr>
            </a:lvl4pPr>
            <a:lvl5pPr marL="1828800" indent="0">
              <a:buNone/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1"/>
          </p:nvPr>
        </p:nvSpPr>
        <p:spPr>
          <a:xfrm>
            <a:off x="2987823" y="4763091"/>
            <a:ext cx="2448273" cy="276999"/>
          </a:xfrm>
          <a:prstGeom prst="rect">
            <a:avLst/>
          </a:prstGeom>
          <a:noFill/>
        </p:spPr>
        <p:txBody>
          <a:bodyPr spcCol="36000" anchor="ctr"/>
          <a:lstStyle>
            <a:lvl1pPr marL="0" indent="0" algn="r">
              <a:buNone/>
              <a:tabLst>
                <a:tab pos="182563" algn="l"/>
                <a:tab pos="2422525" algn="l"/>
              </a:tabLst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0000"/>
                </a:solidFill>
              </a:defRPr>
            </a:lvl2pPr>
            <a:lvl3pPr marL="914400" indent="0">
              <a:buNone/>
              <a:defRPr>
                <a:solidFill>
                  <a:srgbClr val="FF0000"/>
                </a:solidFill>
              </a:defRPr>
            </a:lvl3pPr>
            <a:lvl4pPr marL="1371600" indent="0">
              <a:buNone/>
              <a:defRPr>
                <a:solidFill>
                  <a:srgbClr val="FF0000"/>
                </a:solidFill>
              </a:defRPr>
            </a:lvl4pPr>
            <a:lvl5pPr marL="1828800" indent="0">
              <a:buNone/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1294329" y="2284413"/>
            <a:ext cx="6332487" cy="27648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200" b="0">
                <a:solidFill>
                  <a:srgbClr val="14838E"/>
                </a:solidFill>
              </a:defRPr>
            </a:lvl1pPr>
            <a:lvl2pPr marL="457200" indent="0">
              <a:buNone/>
              <a:defRPr sz="2200">
                <a:solidFill>
                  <a:srgbClr val="14838E"/>
                </a:solidFill>
              </a:defRPr>
            </a:lvl2pPr>
            <a:lvl3pPr marL="914400" indent="0">
              <a:buNone/>
              <a:defRPr sz="2200">
                <a:solidFill>
                  <a:srgbClr val="14838E"/>
                </a:solidFill>
              </a:defRPr>
            </a:lvl3pPr>
            <a:lvl4pPr marL="1371600" indent="0">
              <a:buNone/>
              <a:defRPr sz="2200">
                <a:solidFill>
                  <a:srgbClr val="14838E"/>
                </a:solidFill>
              </a:defRPr>
            </a:lvl4pPr>
            <a:lvl5pPr marL="1828800" indent="0">
              <a:buNone/>
              <a:defRPr sz="2200">
                <a:solidFill>
                  <a:srgbClr val="14838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033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A4AC6F-E74A-4286-87D8-A7B64BFCF442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067944" y="1879253"/>
            <a:ext cx="4320000" cy="1384995"/>
          </a:xfrm>
          <a:prstGeom prst="rect">
            <a:avLst/>
          </a:prstGeom>
          <a:noFill/>
        </p:spPr>
        <p:txBody>
          <a:bodyPr anchor="ctr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1200"/>
              </a:spcAft>
              <a:buClr>
                <a:srgbClr val="365254"/>
              </a:buClr>
              <a:buFont typeface="Calibri" panose="020F0502020204030204" pitchFamily="34" charset="0"/>
              <a:buChar char=" "/>
              <a:defRPr sz="3600" b="1">
                <a:solidFill>
                  <a:srgbClr val="365254"/>
                </a:solidFill>
              </a:defRPr>
            </a:lvl1pPr>
            <a:lvl2pPr marL="228600" indent="-228600">
              <a:lnSpc>
                <a:spcPts val="2800"/>
              </a:lnSpc>
              <a:spcBef>
                <a:spcPts val="0"/>
              </a:spcBef>
              <a:spcAft>
                <a:spcPts val="900"/>
              </a:spcAft>
              <a:buClr>
                <a:srgbClr val="14838E"/>
              </a:buClr>
              <a:buFont typeface="Calibri" panose="020F0502020204030204" pitchFamily="34" charset="0"/>
              <a:buChar char=" "/>
              <a:defRPr sz="2400" baseline="0">
                <a:solidFill>
                  <a:srgbClr val="14838E"/>
                </a:solidFill>
              </a:defRPr>
            </a:lvl2pPr>
            <a:lvl3pPr marL="228600" indent="-22860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 "/>
              <a:defRPr sz="2000">
                <a:solidFill>
                  <a:schemeClr val="tx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18"/>
          <p:cNvSpPr>
            <a:spLocks noGrp="1"/>
          </p:cNvSpPr>
          <p:nvPr>
            <p:ph sz="quarter" idx="15"/>
          </p:nvPr>
        </p:nvSpPr>
        <p:spPr>
          <a:xfrm>
            <a:off x="1115616" y="1419622"/>
            <a:ext cx="2088232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8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02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186954" y="1217091"/>
            <a:ext cx="7957046" cy="2413542"/>
          </a:xfrm>
          <a:prstGeom prst="rect">
            <a:avLst/>
          </a:prstGeom>
          <a:solidFill>
            <a:srgbClr val="00A199"/>
          </a:solidFill>
        </p:spPr>
        <p:txBody>
          <a:bodyPr lIns="180000" tIns="522000" bIns="522000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Calibri" panose="020F0502020204030204" pitchFamily="34" charset="0"/>
              <a:buChar char=" "/>
              <a:defRPr sz="3600" b="1" baseline="0">
                <a:solidFill>
                  <a:schemeClr val="bg1"/>
                </a:solidFill>
              </a:defRPr>
            </a:lvl1pPr>
            <a:lvl2pPr marL="228600" indent="-2286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Calibri" panose="020F0502020204030204" pitchFamily="34" charset="0"/>
              <a:buChar char=" "/>
              <a:defRPr sz="2400" baseline="0">
                <a:solidFill>
                  <a:schemeClr val="bg1"/>
                </a:solidFill>
              </a:defRPr>
            </a:lvl2pPr>
            <a:lvl3pPr marL="228600" indent="-22860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Calibri" panose="020F0502020204030204" pitchFamily="34" charset="0"/>
              <a:buChar char=" "/>
              <a:defRPr sz="2000">
                <a:solidFill>
                  <a:schemeClr val="bg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62152" y="368076"/>
            <a:ext cx="1481960" cy="148359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xmlns="" id="{311BFD05-2967-4CAC-91A5-4A8671DC91F4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7561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3291172-3136-40D1-9360-EF9B96CF2559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9092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7" name="Content Placeholder 18"/>
          <p:cNvSpPr>
            <a:spLocks noGrp="1"/>
          </p:cNvSpPr>
          <p:nvPr>
            <p:ph sz="quarter" idx="11"/>
          </p:nvPr>
        </p:nvSpPr>
        <p:spPr>
          <a:xfrm>
            <a:off x="1149524" y="1707654"/>
            <a:ext cx="2088232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448609" y="1941849"/>
            <a:ext cx="3600000" cy="1833835"/>
          </a:xfrm>
          <a:prstGeom prst="rect">
            <a:avLst/>
          </a:prstGeom>
        </p:spPr>
        <p:txBody>
          <a:bodyPr anchor="ctr"/>
          <a:lstStyle>
            <a:lvl1pPr marL="182563" marR="0" indent="-182563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rgbClr val="14838E"/>
              </a:buClr>
              <a:buSzTx/>
              <a:buFont typeface="Calibri" panose="020F0502020204030204" pitchFamily="34" charset="0"/>
              <a:buChar char=" "/>
              <a:tabLst/>
              <a:defRPr sz="2400" b="1" baseline="0">
                <a:solidFill>
                  <a:srgbClr val="14838E"/>
                </a:solidFill>
              </a:defRPr>
            </a:lvl1pPr>
            <a:lvl2pPr marL="358775" indent="-17621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sz="2200" b="0">
                <a:solidFill>
                  <a:schemeClr val="tx1"/>
                </a:solidFill>
              </a:defRPr>
            </a:lvl2pPr>
            <a:lvl3pPr marL="546100" indent="-18256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Courier New" panose="02070309020205020404" pitchFamily="49" charset="0"/>
              <a:buChar char="-"/>
              <a:defRPr sz="2200" baseline="0"/>
            </a:lvl3pPr>
            <a:lvl4pPr marL="182563" inden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  <a:defRPr sz="22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1227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66DB126-7E4C-4923-B3FB-ED854273602B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664" y="1340970"/>
            <a:ext cx="4068000" cy="2336598"/>
          </a:xfrm>
          <a:prstGeom prst="rect">
            <a:avLst/>
          </a:prstGeom>
          <a:solidFill>
            <a:srgbClr val="14838E"/>
          </a:solidFill>
        </p:spPr>
        <p:txBody>
          <a:bodyPr lIns="288000" tIns="522000" rIns="468000" bIns="522000"/>
          <a:lstStyle>
            <a:lvl1pPr marL="228600" indent="-22860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2400" b="0" baseline="0">
                <a:solidFill>
                  <a:schemeClr val="bg1"/>
                </a:solidFill>
              </a:defRPr>
            </a:lvl1pPr>
            <a:lvl2pPr marL="228600" indent="-2286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2000" baseline="0">
                <a:solidFill>
                  <a:schemeClr val="bg1"/>
                </a:solidFill>
              </a:defRPr>
            </a:lvl2pPr>
            <a:lvl3pPr marL="361950" indent="-180975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/>
              <a:defRPr sz="2400">
                <a:solidFill>
                  <a:schemeClr val="bg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9092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448609" y="1347614"/>
            <a:ext cx="3600000" cy="1333698"/>
          </a:xfrm>
          <a:prstGeom prst="rect">
            <a:avLst/>
          </a:prstGeom>
        </p:spPr>
        <p:txBody>
          <a:bodyPr/>
          <a:lstStyle>
            <a:lvl1pPr marL="363538" marR="0" indent="-182563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2200" b="0" baseline="0">
                <a:solidFill>
                  <a:schemeClr val="tx1"/>
                </a:solidFill>
              </a:defRPr>
            </a:lvl1pPr>
            <a:lvl2pPr marL="539750" indent="-17621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Courier New" panose="02070309020205020404" pitchFamily="49" charset="0"/>
              <a:buChar char="-"/>
              <a:defRPr sz="2200" b="0">
                <a:solidFill>
                  <a:schemeClr val="tx1"/>
                </a:solidFill>
              </a:defRPr>
            </a:lvl2pPr>
            <a:lvl3pPr marL="355600" indent="-18256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Calibri" panose="020F0502020204030204" pitchFamily="34" charset="0"/>
              <a:buChar char=" "/>
              <a:defRPr sz="2200" baseline="0">
                <a:solidFill>
                  <a:schemeClr val="tx1"/>
                </a:solidFill>
              </a:defRPr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098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Brea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00304" y="1345566"/>
            <a:ext cx="5243696" cy="2234005"/>
          </a:xfrm>
          <a:prstGeom prst="rect">
            <a:avLst/>
          </a:prstGeom>
          <a:solidFill>
            <a:srgbClr val="00A199"/>
          </a:solidFill>
        </p:spPr>
        <p:txBody>
          <a:bodyPr lIns="288000" tIns="522000" rIns="540000" bIns="522000" anchor="ctr"/>
          <a:lstStyle>
            <a:lvl1pPr marL="228600" indent="-22860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Calibri" panose="020F0502020204030204" pitchFamily="34" charset="0"/>
              <a:buChar char=" "/>
              <a:defRPr sz="2400" b="0" baseline="0">
                <a:solidFill>
                  <a:schemeClr val="bg1"/>
                </a:solidFill>
              </a:defRPr>
            </a:lvl1pPr>
            <a:lvl2pPr marL="228600" indent="-2286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Calibri" panose="020F0502020204030204" pitchFamily="34" charset="0"/>
              <a:buChar char=" "/>
              <a:defRPr sz="2000" baseline="0">
                <a:solidFill>
                  <a:schemeClr val="bg1"/>
                </a:solidFill>
              </a:defRPr>
            </a:lvl2pPr>
            <a:lvl3pPr marL="495300" indent="-266700">
              <a:lnSpc>
                <a:spcPts val="26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Content Placeholder 18"/>
          <p:cNvSpPr>
            <a:spLocks noGrp="1"/>
          </p:cNvSpPr>
          <p:nvPr>
            <p:ph sz="quarter" idx="13"/>
          </p:nvPr>
        </p:nvSpPr>
        <p:spPr>
          <a:xfrm>
            <a:off x="683568" y="1419622"/>
            <a:ext cx="2088232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xmlns="" id="{72E6DCC3-F3B3-4F12-BA0B-5C2EA19C1961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06598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Break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473450" cy="5143500"/>
          </a:xfrm>
          <a:prstGeom prst="rect">
            <a:avLst/>
          </a:prstGeom>
          <a:solidFill>
            <a:srgbClr val="CF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61F3855-7CEF-4578-80E5-F502A0147C5C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10" name="Content Placeholder 18"/>
          <p:cNvSpPr>
            <a:spLocks noGrp="1"/>
          </p:cNvSpPr>
          <p:nvPr>
            <p:ph sz="quarter" idx="13"/>
          </p:nvPr>
        </p:nvSpPr>
        <p:spPr>
          <a:xfrm>
            <a:off x="683568" y="1419622"/>
            <a:ext cx="2088232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067944" y="555526"/>
            <a:ext cx="3795799" cy="1333698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400" b="1" baseline="0">
                <a:solidFill>
                  <a:srgbClr val="14838E"/>
                </a:solidFill>
              </a:defRPr>
            </a:lvl1pPr>
            <a:lvl2pPr marL="358775" indent="-17621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sz="2200" b="0">
                <a:solidFill>
                  <a:schemeClr val="tx1"/>
                </a:solidFill>
              </a:defRPr>
            </a:lvl2pPr>
            <a:lvl3pPr marL="546100" indent="-18256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Courier New" panose="02070309020205020404" pitchFamily="49" charset="0"/>
              <a:buChar char="-"/>
              <a:defRPr sz="22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04942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Break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473450" cy="5143500"/>
          </a:xfrm>
          <a:prstGeom prst="rect">
            <a:avLst/>
          </a:prstGeom>
          <a:solidFill>
            <a:srgbClr val="EAE7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DA4B55B-0888-47F9-82BA-0416E699B760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067944" y="555526"/>
            <a:ext cx="3795799" cy="1333698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400" b="1" baseline="0">
                <a:solidFill>
                  <a:srgbClr val="14838E"/>
                </a:solidFill>
              </a:defRPr>
            </a:lvl1pPr>
            <a:lvl2pPr marL="358775" indent="-17621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sz="2200" b="0">
                <a:solidFill>
                  <a:schemeClr val="tx1"/>
                </a:solidFill>
              </a:defRPr>
            </a:lvl2pPr>
            <a:lvl3pPr marL="546100" indent="-18256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Font typeface="Courier New" panose="02070309020205020404" pitchFamily="49" charset="0"/>
              <a:buChar char="-"/>
              <a:defRPr sz="22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Content Placeholder 18"/>
          <p:cNvSpPr>
            <a:spLocks noGrp="1"/>
          </p:cNvSpPr>
          <p:nvPr>
            <p:ph sz="quarter" idx="13"/>
          </p:nvPr>
        </p:nvSpPr>
        <p:spPr>
          <a:xfrm>
            <a:off x="683568" y="1419622"/>
            <a:ext cx="2088232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412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96181B0-EA44-441C-86E6-F5121EE61A49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467544" y="1347788"/>
            <a:ext cx="3097212" cy="2154436"/>
          </a:xfrm>
        </p:spPr>
        <p:txBody>
          <a:bodyPr/>
          <a:lstStyle>
            <a:lvl1pPr>
              <a:lnSpc>
                <a:spcPts val="2400"/>
              </a:lnSpc>
              <a:defRPr sz="2200" b="0">
                <a:solidFill>
                  <a:schemeClr val="tx1"/>
                </a:solidFill>
              </a:defRPr>
            </a:lvl1pPr>
            <a:lvl2pPr>
              <a:lnSpc>
                <a:spcPts val="2400"/>
              </a:lnSpc>
              <a:defRPr sz="2200">
                <a:solidFill>
                  <a:schemeClr val="tx1"/>
                </a:solidFill>
              </a:defRPr>
            </a:lvl2pPr>
            <a:lvl3pPr marL="190500" indent="0">
              <a:lnSpc>
                <a:spcPts val="2400"/>
              </a:lnSpc>
              <a:buFont typeface="Arial" panose="020B0604020202020204" pitchFamily="34" charset="0"/>
              <a:buNone/>
              <a:defRPr sz="2200">
                <a:solidFill>
                  <a:schemeClr val="tx1"/>
                </a:solidFill>
              </a:defRPr>
            </a:lvl3pPr>
            <a:lvl4pPr marL="190500" indent="0">
              <a:lnSpc>
                <a:spcPts val="2400"/>
              </a:lnSpc>
              <a:buNone/>
              <a:defRPr sz="2200">
                <a:solidFill>
                  <a:schemeClr val="tx1"/>
                </a:solidFill>
              </a:defRPr>
            </a:lvl4pPr>
            <a:lvl5pPr marL="190500" indent="0">
              <a:lnSpc>
                <a:spcPts val="2400"/>
              </a:lnSpc>
              <a:buNone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18"/>
          </p:nvPr>
        </p:nvSpPr>
        <p:spPr>
          <a:xfrm>
            <a:off x="4355108" y="1357736"/>
            <a:ext cx="3097212" cy="2154436"/>
          </a:xfrm>
        </p:spPr>
        <p:txBody>
          <a:bodyPr/>
          <a:lstStyle>
            <a:lvl1pPr>
              <a:lnSpc>
                <a:spcPts val="2400"/>
              </a:lnSpc>
              <a:defRPr sz="2200" b="0">
                <a:solidFill>
                  <a:schemeClr val="tx1"/>
                </a:solidFill>
              </a:defRPr>
            </a:lvl1pPr>
            <a:lvl2pPr>
              <a:lnSpc>
                <a:spcPts val="2400"/>
              </a:lnSpc>
              <a:defRPr sz="2200">
                <a:solidFill>
                  <a:schemeClr val="tx1"/>
                </a:solidFill>
              </a:defRPr>
            </a:lvl2pPr>
            <a:lvl3pPr marL="190500" indent="0">
              <a:lnSpc>
                <a:spcPts val="2400"/>
              </a:lnSpc>
              <a:buFontTx/>
              <a:buNone/>
              <a:defRPr sz="2200">
                <a:solidFill>
                  <a:schemeClr val="tx1"/>
                </a:solidFill>
              </a:defRPr>
            </a:lvl3pPr>
            <a:lvl4pPr marL="190500" indent="0">
              <a:lnSpc>
                <a:spcPts val="2400"/>
              </a:lnSpc>
              <a:buNone/>
              <a:defRPr sz="2200">
                <a:solidFill>
                  <a:schemeClr val="tx1"/>
                </a:solidFill>
              </a:defRPr>
            </a:lvl4pPr>
            <a:lvl5pPr marL="190500" indent="0">
              <a:lnSpc>
                <a:spcPts val="2400"/>
              </a:lnSpc>
              <a:buNone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0" y="347122"/>
            <a:ext cx="4716000" cy="571164"/>
          </a:xfrm>
          <a:solidFill>
            <a:srgbClr val="ED7024"/>
          </a:solidFill>
          <a:ln>
            <a:noFill/>
          </a:ln>
        </p:spPr>
        <p:txBody>
          <a:bodyPr lIns="36000" tIns="90000" rIns="144000" bIns="54000"/>
          <a:lstStyle>
            <a:lvl1pPr algn="r"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32040" y="195263"/>
            <a:ext cx="865187" cy="864000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rgbClr val="365254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888953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52475"/>
            <a:ext cx="3971925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759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8350" y="4638675"/>
            <a:ext cx="755650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33663" y="2181225"/>
            <a:ext cx="10493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CA" altLang="en-US" sz="3200">
                <a:solidFill>
                  <a:srgbClr val="365254"/>
                </a:solidFill>
                <a:cs typeface="Arial" charset="0"/>
              </a:rPr>
              <a:t>cihi.ca</a:t>
            </a:r>
          </a:p>
        </p:txBody>
      </p:sp>
      <p:pic>
        <p:nvPicPr>
          <p:cNvPr id="6" name="Content Placeholder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22113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14620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1"/>
          <p:cNvSpPr txBox="1">
            <a:spLocks noChangeArrowheads="1"/>
          </p:cNvSpPr>
          <p:nvPr/>
        </p:nvSpPr>
        <p:spPr bwMode="blackWhite">
          <a:xfrm>
            <a:off x="0" y="4649788"/>
            <a:ext cx="9144000" cy="495300"/>
          </a:xfrm>
          <a:prstGeom prst="rect">
            <a:avLst/>
          </a:prstGeom>
          <a:solidFill>
            <a:srgbClr val="ED70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8000" rIns="198000" bIns="108000" anchor="ctr"/>
          <a:lstStyle>
            <a:lvl1pPr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endParaRPr lang="en-CA" altLang="en-US">
              <a:solidFill>
                <a:srgbClr val="ED7024"/>
              </a:solidFill>
              <a:cs typeface="Arial" charset="0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3279775"/>
            <a:ext cx="49768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619674" y="1549487"/>
            <a:ext cx="4417675" cy="269304"/>
          </a:xfrm>
          <a:prstGeom prst="rect">
            <a:avLst/>
          </a:prstGeo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3200" b="0">
                <a:solidFill>
                  <a:srgbClr val="36525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9092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4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/>
          <p:cNvSpPr txBox="1">
            <a:spLocks/>
          </p:cNvSpPr>
          <p:nvPr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4" name="Rectangle 3"/>
          <p:cNvSpPr/>
          <p:nvPr/>
        </p:nvSpPr>
        <p:spPr>
          <a:xfrm>
            <a:off x="0" y="330200"/>
            <a:ext cx="2124075" cy="585788"/>
          </a:xfrm>
          <a:prstGeom prst="rect">
            <a:avLst/>
          </a:prstGeom>
          <a:solidFill>
            <a:srgbClr val="ED7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330200"/>
            <a:ext cx="14462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CA" altLang="en-US" sz="3200">
                <a:solidFill>
                  <a:schemeClr val="bg1"/>
                </a:solidFill>
                <a:cs typeface="Arial" charset="0"/>
              </a:rPr>
              <a:t>Agenda</a:t>
            </a:r>
          </a:p>
        </p:txBody>
      </p:sp>
      <p:pic>
        <p:nvPicPr>
          <p:cNvPr id="6" name="Picture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" b="133"/>
          <a:stretch>
            <a:fillRect/>
          </a:stretch>
        </p:blipFill>
        <p:spPr bwMode="auto">
          <a:xfrm>
            <a:off x="2411413" y="195263"/>
            <a:ext cx="8651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8312" y="1347614"/>
            <a:ext cx="8352160" cy="700256"/>
          </a:xfrm>
          <a:prstGeom prst="rect">
            <a:avLst/>
          </a:prstGeom>
        </p:spPr>
        <p:txBody>
          <a:bodyPr numCol="2" spcCol="216000"/>
          <a:lstStyle>
            <a:lvl1pPr marL="361950" marR="0" indent="-361950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 sz="2200" b="0" baseline="0">
                <a:solidFill>
                  <a:schemeClr val="tx1"/>
                </a:solidFill>
              </a:defRPr>
            </a:lvl1pPr>
            <a:lvl2pPr marL="627063" indent="-265113">
              <a:lnSpc>
                <a:spcPts val="2100"/>
              </a:lnSpc>
              <a:spcBef>
                <a:spcPts val="0"/>
              </a:spcBef>
              <a:spcAft>
                <a:spcPts val="400"/>
              </a:spcAft>
              <a:buFont typeface="Courier New" panose="02070309020205020404" pitchFamily="49" charset="0"/>
              <a:buChar char="-"/>
              <a:defRPr sz="1900" b="0">
                <a:solidFill>
                  <a:schemeClr val="tx1"/>
                </a:solidFill>
              </a:defRPr>
            </a:lvl2pPr>
            <a:lvl3pPr marL="546100" indent="-182563">
              <a:lnSpc>
                <a:spcPts val="2200"/>
              </a:lnSpc>
              <a:spcBef>
                <a:spcPts val="0"/>
              </a:spcBef>
              <a:spcAft>
                <a:spcPts val="500"/>
              </a:spcAft>
              <a:buFont typeface="Courier New" panose="02070309020205020404" pitchFamily="49" charset="0"/>
              <a:buChar char="-"/>
              <a:defRPr sz="19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04586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clusion slide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81503" y="4640932"/>
            <a:ext cx="755576" cy="504056"/>
          </a:xfrm>
          <a:prstGeom prst="rect">
            <a:avLst/>
          </a:prstGeom>
          <a:solidFill>
            <a:srgbClr val="EDF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372" y="2091147"/>
            <a:ext cx="4975908" cy="6966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 userDrawn="1"/>
        </p:nvSpPr>
        <p:spPr>
          <a:xfrm>
            <a:off x="7862324" y="4568416"/>
            <a:ext cx="1234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>
                <a:solidFill>
                  <a:srgbClr val="365254"/>
                </a:solidFill>
              </a:rPr>
              <a:t>cihi.ca</a:t>
            </a:r>
            <a:endParaRPr lang="en-CA" sz="3200" dirty="0">
              <a:solidFill>
                <a:srgbClr val="365254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 bwMode="blackWhite">
          <a:xfrm>
            <a:off x="0" y="4650458"/>
            <a:ext cx="7822168" cy="495109"/>
          </a:xfrm>
          <a:prstGeom prst="rect">
            <a:avLst/>
          </a:prstGeom>
          <a:solidFill>
            <a:srgbClr val="00A199"/>
          </a:solidFill>
        </p:spPr>
        <p:txBody>
          <a:bodyPr wrap="square" lIns="72000" tIns="108000" rIns="198000" bIns="108000" rtlCol="0" anchor="ctr" anchorCtr="0">
            <a:noAutofit/>
          </a:bodyPr>
          <a:lstStyle/>
          <a:p>
            <a:pPr algn="r">
              <a:tabLst>
                <a:tab pos="1257300" algn="l"/>
              </a:tabLst>
            </a:pP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56" y="4794473"/>
            <a:ext cx="266355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60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067944" y="1969021"/>
            <a:ext cx="4320000" cy="1205458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lvl1pPr marL="228600" indent="-22860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3500" b="0">
                <a:solidFill>
                  <a:srgbClr val="365254"/>
                </a:solidFill>
              </a:defRPr>
            </a:lvl1pPr>
            <a:lvl2pPr marL="228600" indent="-2286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2200" baseline="0">
                <a:solidFill>
                  <a:srgbClr val="177784"/>
                </a:solidFill>
              </a:defRPr>
            </a:lvl2pPr>
            <a:lvl3pPr marL="228600" indent="-22860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tx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Section title</a:t>
            </a:r>
          </a:p>
          <a:p>
            <a:pPr lvl="1"/>
            <a:r>
              <a:rPr lang="en-US" dirty="0" smtClean="0"/>
              <a:t>Extra text or content</a:t>
            </a:r>
          </a:p>
          <a:p>
            <a:pPr lvl="2"/>
            <a:r>
              <a:rPr lang="en-US" dirty="0" smtClean="0"/>
              <a:t>Extra information</a:t>
            </a:r>
          </a:p>
        </p:txBody>
      </p:sp>
      <p:sp>
        <p:nvSpPr>
          <p:cNvPr id="14" name="Content Placeholder 18"/>
          <p:cNvSpPr>
            <a:spLocks noGrp="1"/>
          </p:cNvSpPr>
          <p:nvPr>
            <p:ph sz="quarter" idx="13" hasCustomPrompt="1"/>
          </p:nvPr>
        </p:nvSpPr>
        <p:spPr>
          <a:xfrm>
            <a:off x="683568" y="1419622"/>
            <a:ext cx="2088232" cy="20882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CA" dirty="0" smtClean="0"/>
              <a:t>Insert icon, picture or 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5041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1662113"/>
            <a:ext cx="1819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19872" y="1608489"/>
            <a:ext cx="4175769" cy="1831271"/>
          </a:xfrm>
        </p:spPr>
        <p:txBody>
          <a:bodyPr/>
          <a:lstStyle>
            <a:lvl1pPr>
              <a:defRPr/>
            </a:lvl1pPr>
            <a:lvl2pPr>
              <a:defRPr/>
            </a:lvl2pPr>
            <a:lvl3pPr marL="447675" marR="0" indent="-180975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A15A-6798-42A4-A0C2-256073DEBD4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9533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778000"/>
            <a:ext cx="17573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19872" y="1608489"/>
            <a:ext cx="4175769" cy="1831271"/>
          </a:xfrm>
        </p:spPr>
        <p:txBody>
          <a:bodyPr/>
          <a:lstStyle>
            <a:lvl1pPr>
              <a:defRPr/>
            </a:lvl1pPr>
            <a:lvl2pPr>
              <a:defRPr/>
            </a:lvl2pPr>
            <a:lvl3pPr marL="447675" marR="0" indent="-180975" algn="l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xmlns="" id="{8C515F39-C156-422C-9087-3B47B4634E3C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2884285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ing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1862138"/>
            <a:ext cx="1808162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19872" y="1608489"/>
            <a:ext cx="4896544" cy="183127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xmlns="" id="{06B360D3-FFBE-4000-84B4-334659BF895F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2251773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1701800"/>
            <a:ext cx="17399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0A9FF-214B-4D33-A5A0-7A3B3D42642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53655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te_This_Cou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90700"/>
            <a:ext cx="19907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xmlns="" id="{EFA42CFC-A254-4C22-A970-AE3B13BEC68E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4262009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1533525"/>
            <a:ext cx="20383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19872" y="1608489"/>
            <a:ext cx="4608512" cy="183127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xmlns="" id="{DB2462B4-8313-40BE-A353-B13841B9F71F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2815220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5600"/>
            <a:ext cx="2547937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19872" y="1608489"/>
            <a:ext cx="4175769" cy="183127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BAA2-561B-462F-9BC0-FBCB5DA10D5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525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95438"/>
            <a:ext cx="2092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19872" y="1608489"/>
            <a:ext cx="4175769" cy="1831271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xmlns="" id="{CD9A2876-ED39-42ED-8DDA-D5A469D3D971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6639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0200"/>
            <a:ext cx="4013200" cy="585788"/>
          </a:xfrm>
          <a:prstGeom prst="rect">
            <a:avLst/>
          </a:prstGeom>
          <a:solidFill>
            <a:srgbClr val="ED7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330200"/>
            <a:ext cx="3402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CA" altLang="en-US" sz="3200">
                <a:solidFill>
                  <a:schemeClr val="bg1"/>
                </a:solidFill>
                <a:cs typeface="Arial" charset="0"/>
              </a:rPr>
              <a:t>Learning objectives</a:t>
            </a:r>
          </a:p>
        </p:txBody>
      </p:sp>
      <p:pic>
        <p:nvPicPr>
          <p:cNvPr id="6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075" y="19526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68313" y="1133475"/>
            <a:ext cx="531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CA" altLang="en-US" sz="2200">
                <a:cs typeface="Arial" charset="0"/>
              </a:rPr>
              <a:t>After completing this course, you’ll be able to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68312" y="1660168"/>
            <a:ext cx="8208143" cy="1166986"/>
          </a:xfrm>
          <a:prstGeom prst="rect">
            <a:avLst/>
          </a:prstGeom>
        </p:spPr>
        <p:txBody>
          <a:bodyPr/>
          <a:lstStyle>
            <a:lvl1pPr marL="182563" indent="-182563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alibri" panose="020F0502020204030204" pitchFamily="34" charset="0"/>
              <a:buChar char="•"/>
              <a:defRPr sz="2200" b="0" baseline="0">
                <a:solidFill>
                  <a:schemeClr val="tx1"/>
                </a:solidFill>
              </a:defRPr>
            </a:lvl1pPr>
            <a:lvl2pPr marL="449263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>
                <a:solidFill>
                  <a:schemeClr val="tx1"/>
                </a:solidFill>
              </a:defRPr>
            </a:lvl2pPr>
            <a:lvl3pPr marL="266700" indent="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2000" baseline="0">
                <a:solidFill>
                  <a:schemeClr val="tx1"/>
                </a:solidFill>
              </a:defRPr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5648FDE4-2102-4A2D-B13E-703684245927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08707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9092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68312" y="1370474"/>
            <a:ext cx="8208143" cy="1218282"/>
          </a:xfrm>
          <a:prstGeom prst="rect">
            <a:avLst/>
          </a:prstGeom>
        </p:spPr>
        <p:txBody>
          <a:bodyPr/>
          <a:lstStyle>
            <a:lvl1pPr marL="182563" indent="-18256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SzPct val="90000"/>
              <a:buFont typeface="Calibri" panose="020F0502020204030204" pitchFamily="34" charset="0"/>
              <a:buChar char="•"/>
              <a:defRPr sz="2200" b="0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/>
            </a:lvl2pPr>
            <a:lvl3pPr marL="266700" indent="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20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xmlns="" id="{04C98169-9413-4221-8B93-80A0628486CC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76659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29AEC5C-8FCF-4152-8EE2-40AED587A56A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9092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8312" y="1376192"/>
            <a:ext cx="8208143" cy="1718419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rgbClr val="14838E"/>
              </a:buClr>
              <a:buSzTx/>
              <a:buFont typeface="Calibri" panose="020F0502020204030204" pitchFamily="34" charset="0"/>
              <a:buChar char=" "/>
              <a:tabLst/>
              <a:defRPr sz="2400" b="1" baseline="0">
                <a:solidFill>
                  <a:srgbClr val="14838E"/>
                </a:solidFill>
              </a:defRPr>
            </a:lvl1pPr>
            <a:lvl2pPr marL="358775" indent="-176213">
              <a:lnSpc>
                <a:spcPts val="2200"/>
              </a:lnSpc>
              <a:spcBef>
                <a:spcPts val="600"/>
              </a:spcBef>
              <a:spcAft>
                <a:spcPts val="900"/>
              </a:spcAft>
              <a:buSzPct val="90000"/>
              <a:buFont typeface="Calibri" panose="020F0502020204030204" pitchFamily="34" charset="0"/>
              <a:buChar char="•"/>
              <a:defRPr sz="2200" b="0">
                <a:solidFill>
                  <a:srgbClr val="365254"/>
                </a:solidFill>
              </a:defRPr>
            </a:lvl2pPr>
            <a:lvl3pPr marL="541338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 baseline="0"/>
            </a:lvl3pPr>
            <a:lvl4pPr marL="358775" indent="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3089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8BEBF28-E241-4AE8-A3C5-FC2FDDCFD964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3193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67543" y="1370474"/>
            <a:ext cx="3816849" cy="1218282"/>
          </a:xfrm>
          <a:prstGeom prst="rect">
            <a:avLst/>
          </a:prstGeom>
        </p:spPr>
        <p:txBody>
          <a:bodyPr/>
          <a:lstStyle>
            <a:lvl1pPr marL="182563" indent="-18256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SzPct val="90000"/>
              <a:buFont typeface="Calibri" panose="020F0502020204030204" pitchFamily="34" charset="0"/>
              <a:buChar char="•"/>
              <a:defRPr sz="2200" b="0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/>
            </a:lvl2pPr>
            <a:lvl3pPr marL="266700" indent="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572000" y="1370474"/>
            <a:ext cx="3816424" cy="1218282"/>
          </a:xfrm>
          <a:prstGeom prst="rect">
            <a:avLst/>
          </a:prstGeom>
        </p:spPr>
        <p:txBody>
          <a:bodyPr/>
          <a:lstStyle>
            <a:lvl1pPr marL="182563" indent="-18256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SzPct val="90000"/>
              <a:buFont typeface="Calibri" panose="020F0502020204030204" pitchFamily="34" charset="0"/>
              <a:buChar char="•"/>
              <a:defRPr sz="2200" b="0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/>
            </a:lvl2pPr>
            <a:lvl3pPr marL="266700" indent="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986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4284663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FA7D4EE-A339-4756-820D-0F8B2A607AF5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3193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7544" y="1376192"/>
            <a:ext cx="3960040" cy="1744067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rgbClr val="14838E"/>
              </a:buClr>
              <a:buSzTx/>
              <a:buFont typeface="Calibri" panose="020F0502020204030204" pitchFamily="34" charset="0"/>
              <a:buChar char=" "/>
              <a:tabLst/>
              <a:defRPr sz="2400" b="1" baseline="0">
                <a:solidFill>
                  <a:srgbClr val="14838E"/>
                </a:solidFill>
              </a:defRPr>
            </a:lvl1pPr>
            <a:lvl2pPr marL="358775" indent="-17621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Clr>
                <a:srgbClr val="365254"/>
              </a:buClr>
              <a:buSzPct val="90000"/>
              <a:buFont typeface="Calibri" panose="020F0502020204030204" pitchFamily="34" charset="0"/>
              <a:buChar char="•"/>
              <a:defRPr sz="2200" b="0">
                <a:solidFill>
                  <a:srgbClr val="365254"/>
                </a:solidFill>
              </a:defRPr>
            </a:lvl2pPr>
            <a:lvl3pPr marL="541338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 baseline="0"/>
            </a:lvl3pPr>
            <a:lvl4pPr marL="358775" indent="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16416" y="1376192"/>
            <a:ext cx="3960040" cy="1744067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900"/>
              </a:spcAft>
              <a:buClr>
                <a:srgbClr val="14838E"/>
              </a:buClr>
              <a:buSzTx/>
              <a:buFont typeface="Calibri" panose="020F0502020204030204" pitchFamily="34" charset="0"/>
              <a:buChar char=" "/>
              <a:tabLst/>
              <a:defRPr sz="2400" b="1" baseline="0">
                <a:solidFill>
                  <a:srgbClr val="14838E"/>
                </a:solidFill>
              </a:defRPr>
            </a:lvl1pPr>
            <a:lvl2pPr marL="358775" indent="-176213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SzPct val="80000"/>
              <a:buFont typeface="Calibri" panose="020F0502020204030204" pitchFamily="34" charset="0"/>
              <a:buChar char="•"/>
              <a:defRPr sz="2200" b="0">
                <a:solidFill>
                  <a:srgbClr val="365254"/>
                </a:solidFill>
              </a:defRPr>
            </a:lvl2pPr>
            <a:lvl3pPr marL="541338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 baseline="0"/>
            </a:lvl3pPr>
            <a:lvl4pPr marL="358775" indent="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4386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9092"/>
          </a:xfrm>
        </p:spPr>
        <p:txBody>
          <a:bodyPr/>
          <a:lstStyle>
            <a:lvl1pPr algn="l">
              <a:lnSpc>
                <a:spcPts val="3300"/>
              </a:lnSpc>
              <a:defRPr sz="3200" baseline="0">
                <a:solidFill>
                  <a:srgbClr val="3652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xmlns="" id="{76A436A2-B88B-47E9-9DB3-4DF72421673E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311329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xmlns="" id="{84938CA0-524A-495C-BAA4-AA09637FE117}"/>
              </a:ext>
            </a:extLst>
          </p:cNvPr>
          <p:cNvSpPr txBox="1">
            <a:spLocks/>
          </p:cNvSpPr>
          <p:nvPr userDrawn="1"/>
        </p:nvSpPr>
        <p:spPr>
          <a:xfrm>
            <a:off x="36885" y="4803775"/>
            <a:ext cx="574675" cy="152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DC1350-BDC5-42CD-A978-F92A4DA4E7C3}" type="slidenum">
              <a:rPr lang="en-CA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26953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729952" y="4799013"/>
            <a:ext cx="2133600" cy="1539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3071AE-AABA-40DB-8905-4CDCB70F11C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1028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5613" y="1370013"/>
            <a:ext cx="82296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pic>
        <p:nvPicPr>
          <p:cNvPr id="1029" name="Picture 1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4794250"/>
            <a:ext cx="49688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  <p:sldLayoutId id="2147483844" r:id="rId20"/>
    <p:sldLayoutId id="2147483845" r:id="rId21"/>
  </p:sldLayoutIdLst>
  <p:txStyles>
    <p:titleStyle>
      <a:lvl1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 kern="1200">
          <a:solidFill>
            <a:srgbClr val="36525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2pPr>
      <a:lvl3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3pPr>
      <a:lvl4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4pPr>
      <a:lvl5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5pPr>
      <a:lvl6pPr marL="4572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6pPr>
      <a:lvl7pPr marL="9144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7pPr>
      <a:lvl8pPr marL="13716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8pPr>
      <a:lvl9pPr marL="18288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rgbClr val="365254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lnSpc>
          <a:spcPts val="21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700" b="1" kern="1200">
          <a:solidFill>
            <a:srgbClr val="365254"/>
          </a:solidFill>
          <a:latin typeface="+mn-lt"/>
          <a:ea typeface="+mn-ea"/>
          <a:cs typeface="+mn-cs"/>
        </a:defRPr>
      </a:lvl1pPr>
      <a:lvl2pPr marL="361950" indent="-171450" algn="l" rtl="0" eaLnBrk="1" fontAlgn="base" hangingPunct="1">
        <a:lnSpc>
          <a:spcPts val="2100"/>
        </a:lnSpc>
        <a:spcBef>
          <a:spcPts val="600"/>
        </a:spcBef>
        <a:spcAft>
          <a:spcPts val="600"/>
        </a:spcAft>
        <a:buFont typeface="Courier New" pitchFamily="49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71450" algn="l" rtl="0" eaLnBrk="1" fontAlgn="base" hangingPunct="1">
        <a:lnSpc>
          <a:spcPts val="2100"/>
        </a:lnSpc>
        <a:spcBef>
          <a:spcPts val="600"/>
        </a:spcBef>
        <a:spcAft>
          <a:spcPts val="600"/>
        </a:spcAft>
        <a:buFont typeface="Courier New" pitchFamily="49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71450" algn="l" rtl="0" eaLnBrk="1" fontAlgn="base" hangingPunct="1">
        <a:lnSpc>
          <a:spcPts val="2100"/>
        </a:lnSpc>
        <a:spcBef>
          <a:spcPts val="600"/>
        </a:spcBef>
        <a:spcAft>
          <a:spcPts val="600"/>
        </a:spcAft>
        <a:buFont typeface="Courier New" pitchFamily="49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361950" indent="-171450" algn="l" rtl="0" eaLnBrk="1" fontAlgn="base" hangingPunct="1">
        <a:lnSpc>
          <a:spcPts val="2100"/>
        </a:lnSpc>
        <a:spcBef>
          <a:spcPts val="600"/>
        </a:spcBef>
        <a:spcAft>
          <a:spcPts val="600"/>
        </a:spcAft>
        <a:buFont typeface="Courier New" pitchFamily="49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63938" y="1689100"/>
            <a:ext cx="4176712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 altLang="en-US"/>
              <a:t>Enter text here</a:t>
            </a:r>
          </a:p>
          <a:p>
            <a:pPr lvl="1"/>
            <a:r>
              <a:rPr lang="en-CA" altLang="en-US"/>
              <a:t>Enter text here</a:t>
            </a:r>
          </a:p>
          <a:p>
            <a:pPr lvl="2"/>
            <a:r>
              <a:rPr lang="en-CA" altLang="en-US"/>
              <a:t>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803775"/>
            <a:ext cx="2133600" cy="15240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2EEEE2-2B33-4EAF-8FCD-A63F99A7DF9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4794250"/>
            <a:ext cx="49688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563688"/>
            <a:ext cx="144463" cy="1917700"/>
          </a:xfrm>
          <a:prstGeom prst="rect">
            <a:avLst/>
          </a:prstGeom>
          <a:solidFill>
            <a:srgbClr val="F48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14838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9538" y="1563688"/>
            <a:ext cx="144462" cy="1917700"/>
          </a:xfrm>
          <a:prstGeom prst="rect">
            <a:avLst/>
          </a:prstGeom>
          <a:solidFill>
            <a:srgbClr val="F48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14838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66700" indent="-180975" algn="l" rtl="0" eaLnBrk="0" fontAlgn="base" hangingPunct="0">
        <a:lnSpc>
          <a:spcPts val="4800"/>
        </a:lnSpc>
        <a:spcBef>
          <a:spcPts val="600"/>
        </a:spcBef>
        <a:spcAft>
          <a:spcPts val="900"/>
        </a:spcAft>
        <a:buFont typeface="Calibri" pitchFamily="34" charset="0"/>
        <a:buChar char=" "/>
        <a:defRPr sz="4800" b="1" kern="1200">
          <a:solidFill>
            <a:srgbClr val="ED7024"/>
          </a:solidFill>
          <a:latin typeface="+mn-lt"/>
          <a:ea typeface="+mn-ea"/>
          <a:cs typeface="+mn-cs"/>
        </a:defRPr>
      </a:lvl1pPr>
      <a:lvl2pPr marL="266700" indent="-266700" algn="l" rtl="0" eaLnBrk="0" fontAlgn="base" hangingPunct="0">
        <a:spcBef>
          <a:spcPts val="600"/>
        </a:spcBef>
        <a:spcAft>
          <a:spcPts val="900"/>
        </a:spcAft>
        <a:buFont typeface="Courier New" pitchFamily="49" charset="0"/>
        <a:buChar char=" "/>
        <a:defRPr sz="3400" kern="1200">
          <a:solidFill>
            <a:srgbClr val="365254"/>
          </a:solidFill>
          <a:latin typeface="+mn-lt"/>
          <a:ea typeface="+mn-ea"/>
          <a:cs typeface="+mn-cs"/>
        </a:defRPr>
      </a:lvl2pPr>
      <a:lvl3pPr marL="447675" indent="-180975" algn="l" rtl="0" eaLnBrk="0" fontAlgn="base" hangingPunct="0">
        <a:lnSpc>
          <a:spcPts val="2400"/>
        </a:lnSpc>
        <a:spcBef>
          <a:spcPts val="600"/>
        </a:spcBef>
        <a:spcAft>
          <a:spcPts val="900"/>
        </a:spcAft>
        <a:buFont typeface="Arial" pitchFamily="34" charset="0"/>
        <a:buChar char="•"/>
        <a:defRPr sz="2200" b="1" kern="1200">
          <a:solidFill>
            <a:srgbClr val="365254"/>
          </a:solidFill>
          <a:latin typeface="+mn-lt"/>
          <a:ea typeface="+mn-ea"/>
          <a:cs typeface="+mn-cs"/>
        </a:defRPr>
      </a:lvl3pPr>
      <a:lvl4pPr marL="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cihi.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cihi.ca/free_products/ActivityBasedFundingManualEN-web_Nov2013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4.png"/><Relationship Id="rId4" Type="http://schemas.openxmlformats.org/officeDocument/2006/relationships/hyperlink" Target="https://www.cihi.ca/sites/default/files/measure_activity_based_fund_e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Relationship Id="rId5" Type="http://schemas.openxmlformats.org/officeDocument/2006/relationships/hyperlink" Target="http://www.cihi.ca/RUGIIIPlus" TargetMode="External"/><Relationship Id="rId4" Type="http://schemas.openxmlformats.org/officeDocument/2006/relationships/hyperlink" Target="mailto:help@cihi.c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hi.ca/casemix/rugiiipl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>
          <a:xfrm>
            <a:off x="1292225" y="1264119"/>
            <a:ext cx="6334125" cy="929806"/>
          </a:xfrm>
        </p:spPr>
        <p:txBody>
          <a:bodyPr/>
          <a:lstStyle/>
          <a:p>
            <a:r>
              <a:rPr lang="en-US" altLang="en-US" dirty="0" smtClean="0"/>
              <a:t>In Focus with HCC – What can you do with case-mix systems?</a:t>
            </a:r>
            <a:endParaRPr lang="en-CA" altLang="en-US" dirty="0"/>
          </a:p>
        </p:txBody>
      </p:sp>
      <p:sp>
        <p:nvSpPr>
          <p:cNvPr id="30723" name="Content Placeholder 8"/>
          <p:cNvSpPr>
            <a:spLocks noGrp="1"/>
          </p:cNvSpPr>
          <p:nvPr>
            <p:ph sz="quarter" idx="17"/>
          </p:nvPr>
        </p:nvSpPr>
        <p:spPr>
          <a:xfrm>
            <a:off x="258763" y="4762500"/>
            <a:ext cx="2657475" cy="277813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June 19 2018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 descr="This graph plot the median CMI value and the percentage of residents with troubling behaviours for 8 fictional nursing homes.  Two nursing homes stand out as having both high CMI values and a high proportion of residents with troubling behaviou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119783"/>
              </p:ext>
            </p:extLst>
          </p:nvPr>
        </p:nvGraphicFramePr>
        <p:xfrm>
          <a:off x="899592" y="483518"/>
          <a:ext cx="69847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425758"/>
          </a:xfrm>
        </p:spPr>
        <p:txBody>
          <a:bodyPr/>
          <a:lstStyle/>
          <a:p>
            <a:pPr lvl="0"/>
            <a:r>
              <a:rPr lang="en-CA" dirty="0"/>
              <a:t>Combine with other </a:t>
            </a:r>
            <a:r>
              <a:rPr lang="en-CA" dirty="0" smtClean="0"/>
              <a:t>metrics</a:t>
            </a: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6516216" y="1203598"/>
            <a:ext cx="1080120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22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5758"/>
          </a:xfrm>
        </p:spPr>
        <p:txBody>
          <a:bodyPr/>
          <a:lstStyle/>
          <a:p>
            <a:pPr lvl="0"/>
            <a:r>
              <a:rPr lang="en-CA" dirty="0"/>
              <a:t>Plan for </a:t>
            </a:r>
            <a:r>
              <a:rPr lang="en-CA" dirty="0" smtClean="0"/>
              <a:t>policies/programs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9163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Describe and compare organizations using case mix and other measures to help with planning  for a new program or policy.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7614"/>
            <a:ext cx="2084387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8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425758"/>
          </a:xfrm>
        </p:spPr>
        <p:txBody>
          <a:bodyPr/>
          <a:lstStyle/>
          <a:p>
            <a:pPr lvl="0"/>
            <a:r>
              <a:rPr lang="en-CA" dirty="0"/>
              <a:t>Evaluate </a:t>
            </a:r>
            <a:r>
              <a:rPr lang="en-CA" dirty="0" smtClean="0"/>
              <a:t>policies/programs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85167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Use pre and post implementation measures to identify the impact of a new policy or program.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31590"/>
            <a:ext cx="2084387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86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RUG-III Plus as a decision support tool</a:t>
            </a:r>
            <a:endParaRPr lang="en-CA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5132" y="1073224"/>
            <a:ext cx="8435340" cy="3154710"/>
          </a:xfrm>
          <a:prstGeom prst="rect">
            <a:avLst/>
          </a:prstGeom>
        </p:spPr>
        <p:txBody>
          <a:bodyPr/>
          <a:lstStyle>
            <a:lvl1pPr marL="180975" indent="-180975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700" b="1" kern="1200">
                <a:solidFill>
                  <a:srgbClr val="365254"/>
                </a:solidFill>
                <a:latin typeface="+mn-lt"/>
                <a:ea typeface="+mn-ea"/>
                <a:cs typeface="+mn-cs"/>
              </a:defRPr>
            </a:lvl1pPr>
            <a:lvl2pPr marL="361950" indent="-171450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71450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71450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1950" indent="-171450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600"/>
              </a:lnSpc>
              <a:buFont typeface="Arial" pitchFamily="34" charset="0"/>
              <a:buNone/>
            </a:pPr>
            <a:endParaRPr lang="en-CA" sz="1800" b="0" dirty="0" smtClean="0"/>
          </a:p>
          <a:p>
            <a:pPr marL="266700" lvl="1" indent="0">
              <a:lnSpc>
                <a:spcPts val="2200"/>
              </a:lnSpc>
              <a:buFont typeface="Courier New" pitchFamily="49" charset="0"/>
              <a:buNone/>
            </a:pPr>
            <a:r>
              <a:rPr lang="en-CA" sz="2400" dirty="0" smtClean="0"/>
              <a:t>Using RUG-III Plus to Compare Residential Care Organizations (course code: 928E)</a:t>
            </a:r>
          </a:p>
          <a:p>
            <a:pPr marL="266700" lvl="1" indent="0">
              <a:lnSpc>
                <a:spcPts val="2200"/>
              </a:lnSpc>
              <a:buFont typeface="Courier New" pitchFamily="49" charset="0"/>
              <a:buNone/>
            </a:pPr>
            <a:endParaRPr lang="en-CA" sz="2400" dirty="0" smtClean="0"/>
          </a:p>
          <a:p>
            <a:pPr marL="266700" lvl="1" indent="0">
              <a:lnSpc>
                <a:spcPts val="2200"/>
              </a:lnSpc>
              <a:buFont typeface="Courier New" pitchFamily="49" charset="0"/>
              <a:buNone/>
            </a:pPr>
            <a:r>
              <a:rPr lang="en-CA" sz="2400" dirty="0" smtClean="0"/>
              <a:t>Using RUG-III Plus to Address Policy and Planning — Residential Care (course code: 929E)</a:t>
            </a:r>
          </a:p>
          <a:p>
            <a:pPr marL="266700" lvl="1" indent="0">
              <a:lnSpc>
                <a:spcPts val="1600"/>
              </a:lnSpc>
              <a:buFont typeface="Courier New" pitchFamily="49" charset="0"/>
              <a:buNone/>
            </a:pPr>
            <a:endParaRPr lang="en-CA" dirty="0" smtClean="0"/>
          </a:p>
          <a:p>
            <a:pPr marL="266700" lvl="1" indent="0">
              <a:lnSpc>
                <a:spcPts val="1600"/>
              </a:lnSpc>
              <a:buFont typeface="Courier New" pitchFamily="49" charset="0"/>
              <a:buNone/>
            </a:pPr>
            <a:r>
              <a:rPr lang="en-CA" sz="2700" dirty="0" smtClean="0">
                <a:hlinkClick r:id="rId3"/>
              </a:rPr>
              <a:t>help@cihi.ca</a:t>
            </a:r>
            <a:r>
              <a:rPr lang="en-CA" sz="2700" dirty="0" smtClean="0"/>
              <a:t> </a:t>
            </a:r>
          </a:p>
          <a:p>
            <a:pPr marL="0" indent="0">
              <a:lnSpc>
                <a:spcPts val="1600"/>
              </a:lnSpc>
              <a:buFont typeface="Arial" pitchFamily="34" charset="0"/>
              <a:buNone/>
            </a:pPr>
            <a:endParaRPr lang="en-CA" sz="1800" b="0" dirty="0" smtClean="0"/>
          </a:p>
        </p:txBody>
      </p:sp>
      <p:pic>
        <p:nvPicPr>
          <p:cNvPr id="4" name="Content Placeholder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47814"/>
            <a:ext cx="1581522" cy="158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0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435374"/>
            <a:ext cx="8229600" cy="4257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r>
              <a:rPr lang="en-CA" smtClean="0"/>
              <a:t>Incorporate into funding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1491630"/>
            <a:ext cx="56886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u="sng" dirty="0">
                <a:hlinkClick r:id="rId3"/>
              </a:rPr>
              <a:t>The Why, the What and the How of Activity</a:t>
            </a:r>
            <a:r>
              <a:rPr lang="en-US" sz="2400" u="sng" dirty="0">
                <a:hlinkClick r:id="rId3"/>
              </a:rPr>
              <a:t>‑</a:t>
            </a:r>
            <a:r>
              <a:rPr lang="en-CA" sz="2400" u="sng" dirty="0">
                <a:hlinkClick r:id="rId3"/>
              </a:rPr>
              <a:t>Based Funding in Canada: A Resource for Health System Funders and Hospital </a:t>
            </a:r>
            <a:r>
              <a:rPr lang="en-CA" sz="2400" u="sng" dirty="0" smtClean="0">
                <a:hlinkClick r:id="rId3"/>
              </a:rPr>
              <a:t>Managers</a:t>
            </a:r>
            <a:endParaRPr lang="en-CA" sz="2400" u="sng" dirty="0" smtClean="0"/>
          </a:p>
          <a:p>
            <a:endParaRPr lang="en-CA" sz="2400" dirty="0"/>
          </a:p>
          <a:p>
            <a:r>
              <a:rPr lang="en-CA" sz="2400" u="sng" dirty="0">
                <a:hlinkClick r:id="rId4"/>
              </a:rPr>
              <a:t>A Performance Measurement Framework for Jurisdictions Using Activity-Based Funding</a:t>
            </a:r>
            <a:endParaRPr lang="en-CA" sz="2400" dirty="0"/>
          </a:p>
          <a:p>
            <a:endParaRPr lang="en-CA" dirty="0"/>
          </a:p>
        </p:txBody>
      </p:sp>
      <p:pic>
        <p:nvPicPr>
          <p:cNvPr id="11" name="Content Placeholder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63638"/>
            <a:ext cx="2087562" cy="208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35374"/>
            <a:ext cx="8229600" cy="4290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RUG-III Plus Key Messages</a:t>
            </a:r>
            <a:endParaRPr lang="en-CA" dirty="0"/>
          </a:p>
        </p:txBody>
      </p:sp>
      <p:pic>
        <p:nvPicPr>
          <p:cNvPr id="8" name="Content Placeholder 19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96" y="1205235"/>
            <a:ext cx="2086595" cy="2086595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283968" y="1135360"/>
            <a:ext cx="3888431" cy="330859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The RUG-III Plus case-mix system includes:</a:t>
            </a:r>
          </a:p>
          <a:p>
            <a:pPr lvl="1"/>
            <a:r>
              <a:rPr lang="en-US" sz="1800" dirty="0">
                <a:solidFill>
                  <a:srgbClr val="365254"/>
                </a:solidFill>
              </a:rPr>
              <a:t>Updates to the RUG-III grouping methodology</a:t>
            </a:r>
          </a:p>
          <a:p>
            <a:pPr lvl="1"/>
            <a:r>
              <a:rPr lang="en-US" sz="1800" dirty="0">
                <a:solidFill>
                  <a:srgbClr val="365254"/>
                </a:solidFill>
              </a:rPr>
              <a:t>New case-mix index (CMI) values that better reflect the Canadian residential care </a:t>
            </a:r>
            <a:r>
              <a:rPr lang="en-US" sz="1800" dirty="0" smtClean="0">
                <a:solidFill>
                  <a:srgbClr val="365254"/>
                </a:solidFill>
              </a:rPr>
              <a:t>population</a:t>
            </a:r>
          </a:p>
          <a:p>
            <a:pPr lvl="1"/>
            <a:endParaRPr lang="en-US" sz="1800" dirty="0">
              <a:solidFill>
                <a:srgbClr val="365254"/>
              </a:solidFill>
            </a:endParaRPr>
          </a:p>
          <a:p>
            <a:pPr marL="0" indent="0">
              <a:buNone/>
            </a:pPr>
            <a:r>
              <a:rPr lang="en-US" sz="1800" b="0" dirty="0" smtClean="0"/>
              <a:t>Email </a:t>
            </a:r>
            <a:r>
              <a:rPr lang="en-US" sz="1800" b="0" dirty="0" smtClean="0">
                <a:hlinkClick r:id="rId4"/>
              </a:rPr>
              <a:t> help@cihi.ca</a:t>
            </a:r>
            <a:r>
              <a:rPr lang="en-US" sz="1800" b="0" dirty="0" smtClean="0"/>
              <a:t>  for more information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11560" y="3507854"/>
            <a:ext cx="3240360" cy="1436291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en-US" sz="1800" spc="100" dirty="0" smtClean="0"/>
              <a:t>Coming soon… the RUG-III </a:t>
            </a:r>
            <a:r>
              <a:rPr lang="en-US" sz="1800" spc="100" dirty="0"/>
              <a:t>Plus web </a:t>
            </a:r>
            <a:r>
              <a:rPr lang="en-US" sz="1800" spc="100" dirty="0" smtClean="0"/>
              <a:t>page!</a:t>
            </a:r>
          </a:p>
          <a:p>
            <a:pPr>
              <a:lnSpc>
                <a:spcPts val="2200"/>
              </a:lnSpc>
            </a:pPr>
            <a:r>
              <a:rPr lang="en-US" sz="1800" spc="100" dirty="0" smtClean="0">
                <a:hlinkClick r:id="rId5"/>
              </a:rPr>
              <a:t>www.cihi.ca/RUGIIIPlus</a:t>
            </a:r>
            <a:endParaRPr lang="en-US" sz="1800" spc="100" dirty="0" smtClean="0"/>
          </a:p>
          <a:p>
            <a:pPr>
              <a:lnSpc>
                <a:spcPts val="2200"/>
              </a:lnSpc>
            </a:pPr>
            <a:endParaRPr lang="en-US" sz="1800" spc="100" dirty="0"/>
          </a:p>
        </p:txBody>
      </p:sp>
    </p:spTree>
    <p:extLst>
      <p:ext uri="{BB962C8B-B14F-4D97-AF65-F5344CB8AC3E}">
        <p14:creationId xmlns:p14="http://schemas.microsoft.com/office/powerpoint/2010/main" val="278449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74"/>
            <a:ext cx="8229600" cy="848950"/>
          </a:xfrm>
        </p:spPr>
        <p:txBody>
          <a:bodyPr/>
          <a:lstStyle/>
          <a:p>
            <a:r>
              <a:rPr lang="en-US" dirty="0"/>
              <a:t>Where can we find more information on RUG-IIII Plus?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331640" y="2067694"/>
            <a:ext cx="3960440" cy="1231106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en-US" spc="100" dirty="0"/>
              <a:t>RUG-III Plus web </a:t>
            </a:r>
            <a:r>
              <a:rPr lang="en-US" spc="100" dirty="0" smtClean="0"/>
              <a:t>page</a:t>
            </a:r>
          </a:p>
          <a:p>
            <a:pPr>
              <a:lnSpc>
                <a:spcPts val="2200"/>
              </a:lnSpc>
            </a:pPr>
            <a:r>
              <a:rPr lang="en-US" spc="100" dirty="0" smtClean="0">
                <a:hlinkClick r:id="rId3"/>
              </a:rPr>
              <a:t>www.cihi.ca/RUGIIIPlus</a:t>
            </a:r>
            <a:endParaRPr lang="en-US" spc="100" dirty="0" smtClean="0"/>
          </a:p>
          <a:p>
            <a:pPr>
              <a:lnSpc>
                <a:spcPts val="2200"/>
              </a:lnSpc>
            </a:pPr>
            <a:endParaRPr lang="en-US" spc="100" dirty="0"/>
          </a:p>
        </p:txBody>
      </p:sp>
      <p:pic>
        <p:nvPicPr>
          <p:cNvPr id="5" name="Content Placeholder 19"/>
          <p:cNvPicPr>
            <a:picLocks noGrp="1" noChangeAspect="1"/>
          </p:cNvPicPr>
          <p:nvPr>
            <p:ph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63638"/>
            <a:ext cx="2087563" cy="208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1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0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9743" y="4722698"/>
            <a:ext cx="134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@</a:t>
            </a:r>
            <a:r>
              <a:rPr lang="en-CA" dirty="0" err="1" smtClean="0">
                <a:solidFill>
                  <a:schemeClr val="bg1"/>
                </a:solidFill>
              </a:rPr>
              <a:t>cihi_icis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472269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>
                <a:solidFill>
                  <a:schemeClr val="bg1"/>
                </a:solidFill>
              </a:rPr>
              <a:t>xxxx@cihi.ca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354" y="4722698"/>
            <a:ext cx="2590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@personal twitter handle</a:t>
            </a:r>
          </a:p>
        </p:txBody>
      </p:sp>
    </p:spTree>
    <p:extLst>
      <p:ext uri="{BB962C8B-B14F-4D97-AF65-F5344CB8AC3E}">
        <p14:creationId xmlns:p14="http://schemas.microsoft.com/office/powerpoint/2010/main" val="21103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68312" y="1347614"/>
            <a:ext cx="8352160" cy="3539430"/>
          </a:xfrm>
        </p:spPr>
        <p:txBody>
          <a:bodyPr numCol="1"/>
          <a:lstStyle/>
          <a:p>
            <a:r>
              <a:rPr lang="en-CA" dirty="0" smtClean="0"/>
              <a:t>What is a case-mix system?</a:t>
            </a:r>
          </a:p>
          <a:p>
            <a:r>
              <a:rPr lang="en-CA" dirty="0" smtClean="0"/>
              <a:t>What is the RUG-III Plus case-mix system?</a:t>
            </a:r>
          </a:p>
          <a:p>
            <a:r>
              <a:rPr lang="en-CA" dirty="0" smtClean="0"/>
              <a:t>What can we do with case-mix systems?</a:t>
            </a:r>
          </a:p>
          <a:p>
            <a:r>
              <a:rPr lang="en-US" dirty="0" smtClean="0"/>
              <a:t>Where can we </a:t>
            </a:r>
            <a:r>
              <a:rPr lang="en-US" dirty="0"/>
              <a:t>find more information on RUG-IIII Plus? </a:t>
            </a: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70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664" y="1340970"/>
            <a:ext cx="4068000" cy="1772341"/>
          </a:xfrm>
        </p:spPr>
        <p:txBody>
          <a:bodyPr/>
          <a:lstStyle/>
          <a:p>
            <a:r>
              <a:rPr lang="en-CA" dirty="0" smtClean="0"/>
              <a:t>Organizational decision support tools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case-mix systems?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448609" y="1347614"/>
            <a:ext cx="3600000" cy="1192634"/>
          </a:xfrm>
        </p:spPr>
        <p:txBody>
          <a:bodyPr/>
          <a:lstStyle/>
          <a:p>
            <a:r>
              <a:rPr lang="en-CA" dirty="0" smtClean="0"/>
              <a:t>Grouping methodologies</a:t>
            </a:r>
            <a:endParaRPr lang="en-CA" dirty="0"/>
          </a:p>
          <a:p>
            <a:r>
              <a:rPr lang="en-CA" dirty="0" smtClean="0"/>
              <a:t>Case-mix index (CMI) values </a:t>
            </a:r>
            <a:r>
              <a:rPr lang="en-CA" dirty="0"/>
              <a:t>associated with each </a:t>
            </a:r>
            <a:r>
              <a:rPr lang="en-CA" dirty="0" smtClean="0"/>
              <a:t>group</a:t>
            </a:r>
            <a:endParaRPr lang="en-CA" dirty="0"/>
          </a:p>
        </p:txBody>
      </p:sp>
      <p:pic>
        <p:nvPicPr>
          <p:cNvPr id="5" name="Content Placeholder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15766"/>
            <a:ext cx="2082380" cy="208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6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DB873-7060-4F89-8E40-3D4DBC8F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Resource Utilization Groups III Plus (RUG-III Plus)</a:t>
            </a:r>
            <a:endParaRPr lang="en-CA" dirty="0"/>
          </a:p>
        </p:txBody>
      </p:sp>
      <p:pic>
        <p:nvPicPr>
          <p:cNvPr id="4" name="Picture 3" descr="The structure of the Resource Utilization Groups version III Plus (RUG-III Plus) grouping methodology. There are 7 RUG-III Plus categories, each with a number of groups. There are a total of 44 groups among the 7 categories combined. All RUG-III Plus categories are ordered in a hierarchy from lowest to highest clinical complexity: Reduced Physical Functions, Impaired Cognition, Behaviour Problems, Clinically Complex, Special Care, Extensive Services and Special Rehabilitation. There are 10 groups in the Reduced Physical Functions category, 4 groups in the Impaired Cognition category, 4 groups in the Behaviour Problems category, 6 groups in the Clinically Complex category, 3 groups in the Special Care category, 3 groups in the Extensive Services category and 14 groups in the Special Rehabilitation category.">
            <a:extLst>
              <a:ext uri="{FF2B5EF4-FFF2-40B4-BE49-F238E27FC236}">
                <a16:creationId xmlns:a16="http://schemas.microsoft.com/office/drawing/2014/main" xmlns="" id="{B9FD61DA-A3D2-4011-9DE1-FA99450A07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82" r="6496"/>
          <a:stretch/>
        </p:blipFill>
        <p:spPr>
          <a:xfrm>
            <a:off x="1597771" y="1131590"/>
            <a:ext cx="5948459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2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4568E-6 L -0.22049 0.002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64568" y="1035566"/>
            <a:ext cx="3239880" cy="2675604"/>
          </a:xfrm>
        </p:spPr>
        <p:txBody>
          <a:bodyPr/>
          <a:lstStyle/>
          <a:p>
            <a:r>
              <a:rPr lang="en-CA" sz="2800" dirty="0" smtClean="0"/>
              <a:t>Research based Canadian staff time measurement data was used to create RUG-III Plus CMI values</a:t>
            </a:r>
            <a:endParaRPr lang="en-CA" sz="2800" dirty="0"/>
          </a:p>
        </p:txBody>
      </p:sp>
      <p:graphicFrame>
        <p:nvGraphicFramePr>
          <p:cNvPr id="4" name="Content Placeholder 3" descr="This image displays three &quot;costs&quot;: nursing staff time, rehabilitation staff time and other staff time feeding into a total staff time &quot;cost&quot;.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6353537"/>
              </p:ext>
            </p:extLst>
          </p:nvPr>
        </p:nvGraphicFramePr>
        <p:xfrm>
          <a:off x="539552" y="843559"/>
          <a:ext cx="4679876" cy="4320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AED26C45-9EEF-4D89-87AD-E4DE905999CA}"/>
              </a:ext>
            </a:extLst>
          </p:cNvPr>
          <p:cNvSpPr txBox="1">
            <a:spLocks/>
          </p:cNvSpPr>
          <p:nvPr/>
        </p:nvSpPr>
        <p:spPr>
          <a:xfrm>
            <a:off x="457200" y="267494"/>
            <a:ext cx="8507288" cy="84638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r>
              <a:rPr lang="en-CA" sz="3200" dirty="0" smtClean="0"/>
              <a:t>Defining the “costs” for RUG-III Plus CMI values</a:t>
            </a:r>
            <a:endParaRPr lang="en-CA" sz="3200" dirty="0">
              <a:solidFill>
                <a:srgbClr val="ED7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43088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r>
              <a:rPr lang="en-CA" smtClean="0"/>
              <a:t>Comparing RUG-III and RUG-III Plus CMI values</a:t>
            </a:r>
            <a:endParaRPr lang="en-CA" dirty="0"/>
          </a:p>
        </p:txBody>
      </p:sp>
      <p:grpSp>
        <p:nvGrpSpPr>
          <p:cNvPr id="7" name="Group 6"/>
          <p:cNvGrpSpPr/>
          <p:nvPr/>
        </p:nvGrpSpPr>
        <p:grpSpPr>
          <a:xfrm>
            <a:off x="5150228" y="2974204"/>
            <a:ext cx="2806148" cy="2045818"/>
            <a:chOff x="4143391" y="915566"/>
            <a:chExt cx="4965113" cy="3672408"/>
          </a:xfrm>
          <a:solidFill>
            <a:srgbClr val="ED5440"/>
          </a:solidFill>
        </p:grpSpPr>
        <p:grpSp>
          <p:nvGrpSpPr>
            <p:cNvPr id="8" name="Group 7"/>
            <p:cNvGrpSpPr/>
            <p:nvPr/>
          </p:nvGrpSpPr>
          <p:grpSpPr>
            <a:xfrm>
              <a:off x="5452515" y="915566"/>
              <a:ext cx="3132512" cy="3231012"/>
              <a:chOff x="5452515" y="915566"/>
              <a:chExt cx="3132512" cy="3231012"/>
            </a:xfrm>
            <a:grpFill/>
          </p:grpSpPr>
          <p:grpSp>
            <p:nvGrpSpPr>
              <p:cNvPr id="30" name="Group 21"/>
              <p:cNvGrpSpPr>
                <a:grpSpLocks/>
              </p:cNvGrpSpPr>
              <p:nvPr/>
            </p:nvGrpSpPr>
            <p:grpSpPr bwMode="auto">
              <a:xfrm>
                <a:off x="5452515" y="915566"/>
                <a:ext cx="2163354" cy="2173665"/>
                <a:chOff x="861" y="0"/>
                <a:chExt cx="2056" cy="2227"/>
              </a:xfrm>
              <a:grpFill/>
            </p:grpSpPr>
            <p:sp>
              <p:nvSpPr>
                <p:cNvPr id="32" name="Freeform 22"/>
                <p:cNvSpPr>
                  <a:spLocks/>
                </p:cNvSpPr>
                <p:nvPr/>
              </p:nvSpPr>
              <p:spPr bwMode="gray">
                <a:xfrm>
                  <a:off x="1141" y="642"/>
                  <a:ext cx="131" cy="186"/>
                </a:xfrm>
                <a:custGeom>
                  <a:avLst/>
                  <a:gdLst>
                    <a:gd name="T0" fmla="*/ 0 w 131"/>
                    <a:gd name="T1" fmla="*/ 92 h 186"/>
                    <a:gd name="T2" fmla="*/ 18 w 131"/>
                    <a:gd name="T3" fmla="*/ 116 h 186"/>
                    <a:gd name="T4" fmla="*/ 42 w 131"/>
                    <a:gd name="T5" fmla="*/ 140 h 186"/>
                    <a:gd name="T6" fmla="*/ 40 w 131"/>
                    <a:gd name="T7" fmla="*/ 178 h 186"/>
                    <a:gd name="T8" fmla="*/ 104 w 131"/>
                    <a:gd name="T9" fmla="*/ 186 h 186"/>
                    <a:gd name="T10" fmla="*/ 131 w 131"/>
                    <a:gd name="T11" fmla="*/ 80 h 186"/>
                    <a:gd name="T12" fmla="*/ 92 w 131"/>
                    <a:gd name="T13" fmla="*/ 73 h 186"/>
                    <a:gd name="T14" fmla="*/ 69 w 131"/>
                    <a:gd name="T15" fmla="*/ 5 h 186"/>
                    <a:gd name="T16" fmla="*/ 37 w 131"/>
                    <a:gd name="T17" fmla="*/ 0 h 186"/>
                    <a:gd name="T18" fmla="*/ 17 w 131"/>
                    <a:gd name="T19" fmla="*/ 30 h 186"/>
                    <a:gd name="T20" fmla="*/ 34 w 131"/>
                    <a:gd name="T21" fmla="*/ 100 h 186"/>
                    <a:gd name="T22" fmla="*/ 0 w 131"/>
                    <a:gd name="T23" fmla="*/ 92 h 18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31"/>
                    <a:gd name="T37" fmla="*/ 0 h 186"/>
                    <a:gd name="T38" fmla="*/ 131 w 131"/>
                    <a:gd name="T39" fmla="*/ 186 h 18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31" h="186">
                      <a:moveTo>
                        <a:pt x="0" y="92"/>
                      </a:moveTo>
                      <a:lnTo>
                        <a:pt x="18" y="116"/>
                      </a:lnTo>
                      <a:lnTo>
                        <a:pt x="42" y="140"/>
                      </a:lnTo>
                      <a:lnTo>
                        <a:pt x="40" y="178"/>
                      </a:lnTo>
                      <a:lnTo>
                        <a:pt x="104" y="186"/>
                      </a:lnTo>
                      <a:lnTo>
                        <a:pt x="131" y="80"/>
                      </a:lnTo>
                      <a:lnTo>
                        <a:pt x="92" y="73"/>
                      </a:lnTo>
                      <a:lnTo>
                        <a:pt x="69" y="5"/>
                      </a:lnTo>
                      <a:lnTo>
                        <a:pt x="37" y="0"/>
                      </a:lnTo>
                      <a:lnTo>
                        <a:pt x="17" y="30"/>
                      </a:lnTo>
                      <a:lnTo>
                        <a:pt x="34" y="100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Freeform 23"/>
                <p:cNvSpPr>
                  <a:spLocks/>
                </p:cNvSpPr>
                <p:nvPr/>
              </p:nvSpPr>
              <p:spPr bwMode="gray">
                <a:xfrm>
                  <a:off x="958" y="974"/>
                  <a:ext cx="432" cy="460"/>
                </a:xfrm>
                <a:custGeom>
                  <a:avLst/>
                  <a:gdLst>
                    <a:gd name="T0" fmla="*/ 230 w 432"/>
                    <a:gd name="T1" fmla="*/ 173 h 460"/>
                    <a:gd name="T2" fmla="*/ 222 w 432"/>
                    <a:gd name="T3" fmla="*/ 209 h 460"/>
                    <a:gd name="T4" fmla="*/ 202 w 432"/>
                    <a:gd name="T5" fmla="*/ 243 h 460"/>
                    <a:gd name="T6" fmla="*/ 164 w 432"/>
                    <a:gd name="T7" fmla="*/ 261 h 460"/>
                    <a:gd name="T8" fmla="*/ 120 w 432"/>
                    <a:gd name="T9" fmla="*/ 285 h 460"/>
                    <a:gd name="T10" fmla="*/ 64 w 432"/>
                    <a:gd name="T11" fmla="*/ 323 h 460"/>
                    <a:gd name="T12" fmla="*/ 24 w 432"/>
                    <a:gd name="T13" fmla="*/ 363 h 460"/>
                    <a:gd name="T14" fmla="*/ 0 w 432"/>
                    <a:gd name="T15" fmla="*/ 411 h 460"/>
                    <a:gd name="T16" fmla="*/ 10 w 432"/>
                    <a:gd name="T17" fmla="*/ 418 h 460"/>
                    <a:gd name="T18" fmla="*/ 64 w 432"/>
                    <a:gd name="T19" fmla="*/ 435 h 460"/>
                    <a:gd name="T20" fmla="*/ 251 w 432"/>
                    <a:gd name="T21" fmla="*/ 368 h 460"/>
                    <a:gd name="T22" fmla="*/ 274 w 432"/>
                    <a:gd name="T23" fmla="*/ 403 h 460"/>
                    <a:gd name="T24" fmla="*/ 383 w 432"/>
                    <a:gd name="T25" fmla="*/ 428 h 460"/>
                    <a:gd name="T26" fmla="*/ 412 w 432"/>
                    <a:gd name="T27" fmla="*/ 460 h 460"/>
                    <a:gd name="T28" fmla="*/ 412 w 432"/>
                    <a:gd name="T29" fmla="*/ 460 h 460"/>
                    <a:gd name="T30" fmla="*/ 403 w 432"/>
                    <a:gd name="T31" fmla="*/ 373 h 460"/>
                    <a:gd name="T32" fmla="*/ 368 w 432"/>
                    <a:gd name="T33" fmla="*/ 378 h 460"/>
                    <a:gd name="T34" fmla="*/ 340 w 432"/>
                    <a:gd name="T35" fmla="*/ 378 h 460"/>
                    <a:gd name="T36" fmla="*/ 373 w 432"/>
                    <a:gd name="T37" fmla="*/ 343 h 460"/>
                    <a:gd name="T38" fmla="*/ 427 w 432"/>
                    <a:gd name="T39" fmla="*/ 338 h 460"/>
                    <a:gd name="T40" fmla="*/ 432 w 432"/>
                    <a:gd name="T41" fmla="*/ 298 h 460"/>
                    <a:gd name="T42" fmla="*/ 323 w 432"/>
                    <a:gd name="T43" fmla="*/ 238 h 460"/>
                    <a:gd name="T44" fmla="*/ 290 w 432"/>
                    <a:gd name="T45" fmla="*/ 82 h 460"/>
                    <a:gd name="T46" fmla="*/ 298 w 432"/>
                    <a:gd name="T47" fmla="*/ 30 h 460"/>
                    <a:gd name="T48" fmla="*/ 263 w 432"/>
                    <a:gd name="T49" fmla="*/ 0 h 460"/>
                    <a:gd name="T50" fmla="*/ 234 w 432"/>
                    <a:gd name="T51" fmla="*/ 17 h 460"/>
                    <a:gd name="T52" fmla="*/ 216 w 432"/>
                    <a:gd name="T53" fmla="*/ 92 h 460"/>
                    <a:gd name="T54" fmla="*/ 224 w 432"/>
                    <a:gd name="T55" fmla="*/ 142 h 460"/>
                    <a:gd name="T56" fmla="*/ 230 w 432"/>
                    <a:gd name="T57" fmla="*/ 173 h 4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432"/>
                    <a:gd name="T88" fmla="*/ 0 h 460"/>
                    <a:gd name="T89" fmla="*/ 432 w 432"/>
                    <a:gd name="T90" fmla="*/ 460 h 4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432" h="460">
                      <a:moveTo>
                        <a:pt x="230" y="173"/>
                      </a:moveTo>
                      <a:lnTo>
                        <a:pt x="222" y="209"/>
                      </a:lnTo>
                      <a:lnTo>
                        <a:pt x="202" y="243"/>
                      </a:lnTo>
                      <a:lnTo>
                        <a:pt x="164" y="261"/>
                      </a:lnTo>
                      <a:lnTo>
                        <a:pt x="120" y="285"/>
                      </a:lnTo>
                      <a:lnTo>
                        <a:pt x="64" y="323"/>
                      </a:lnTo>
                      <a:lnTo>
                        <a:pt x="24" y="363"/>
                      </a:lnTo>
                      <a:lnTo>
                        <a:pt x="0" y="411"/>
                      </a:lnTo>
                      <a:lnTo>
                        <a:pt x="10" y="418"/>
                      </a:lnTo>
                      <a:lnTo>
                        <a:pt x="64" y="435"/>
                      </a:lnTo>
                      <a:lnTo>
                        <a:pt x="251" y="368"/>
                      </a:lnTo>
                      <a:lnTo>
                        <a:pt x="274" y="403"/>
                      </a:lnTo>
                      <a:lnTo>
                        <a:pt x="383" y="428"/>
                      </a:lnTo>
                      <a:lnTo>
                        <a:pt x="412" y="460"/>
                      </a:lnTo>
                      <a:lnTo>
                        <a:pt x="403" y="373"/>
                      </a:lnTo>
                      <a:lnTo>
                        <a:pt x="368" y="378"/>
                      </a:lnTo>
                      <a:lnTo>
                        <a:pt x="340" y="378"/>
                      </a:lnTo>
                      <a:lnTo>
                        <a:pt x="373" y="343"/>
                      </a:lnTo>
                      <a:lnTo>
                        <a:pt x="427" y="338"/>
                      </a:lnTo>
                      <a:lnTo>
                        <a:pt x="432" y="298"/>
                      </a:lnTo>
                      <a:lnTo>
                        <a:pt x="323" y="238"/>
                      </a:lnTo>
                      <a:lnTo>
                        <a:pt x="290" y="82"/>
                      </a:lnTo>
                      <a:lnTo>
                        <a:pt x="298" y="30"/>
                      </a:lnTo>
                      <a:lnTo>
                        <a:pt x="263" y="0"/>
                      </a:lnTo>
                      <a:lnTo>
                        <a:pt x="234" y="17"/>
                      </a:lnTo>
                      <a:lnTo>
                        <a:pt x="216" y="92"/>
                      </a:lnTo>
                      <a:lnTo>
                        <a:pt x="224" y="142"/>
                      </a:lnTo>
                      <a:lnTo>
                        <a:pt x="230" y="173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Freeform 24"/>
                <p:cNvSpPr>
                  <a:spLocks/>
                </p:cNvSpPr>
                <p:nvPr/>
              </p:nvSpPr>
              <p:spPr bwMode="gray">
                <a:xfrm>
                  <a:off x="861" y="1110"/>
                  <a:ext cx="1249" cy="1117"/>
                </a:xfrm>
                <a:custGeom>
                  <a:avLst/>
                  <a:gdLst>
                    <a:gd name="T0" fmla="*/ 468 w 1249"/>
                    <a:gd name="T1" fmla="*/ 1067 h 1117"/>
                    <a:gd name="T2" fmla="*/ 808 w 1249"/>
                    <a:gd name="T3" fmla="*/ 1079 h 1117"/>
                    <a:gd name="T4" fmla="*/ 962 w 1249"/>
                    <a:gd name="T5" fmla="*/ 796 h 1117"/>
                    <a:gd name="T6" fmla="*/ 896 w 1249"/>
                    <a:gd name="T7" fmla="*/ 746 h 1117"/>
                    <a:gd name="T8" fmla="*/ 962 w 1249"/>
                    <a:gd name="T9" fmla="*/ 741 h 1117"/>
                    <a:gd name="T10" fmla="*/ 1082 w 1249"/>
                    <a:gd name="T11" fmla="*/ 585 h 1117"/>
                    <a:gd name="T12" fmla="*/ 948 w 1249"/>
                    <a:gd name="T13" fmla="*/ 540 h 1117"/>
                    <a:gd name="T14" fmla="*/ 1015 w 1249"/>
                    <a:gd name="T15" fmla="*/ 553 h 1117"/>
                    <a:gd name="T16" fmla="*/ 1112 w 1249"/>
                    <a:gd name="T17" fmla="*/ 443 h 1117"/>
                    <a:gd name="T18" fmla="*/ 1147 w 1249"/>
                    <a:gd name="T19" fmla="*/ 428 h 1117"/>
                    <a:gd name="T20" fmla="*/ 1181 w 1249"/>
                    <a:gd name="T21" fmla="*/ 433 h 1117"/>
                    <a:gd name="T22" fmla="*/ 1249 w 1249"/>
                    <a:gd name="T23" fmla="*/ 358 h 1117"/>
                    <a:gd name="T24" fmla="*/ 1206 w 1249"/>
                    <a:gd name="T25" fmla="*/ 267 h 1117"/>
                    <a:gd name="T26" fmla="*/ 1126 w 1249"/>
                    <a:gd name="T27" fmla="*/ 122 h 1117"/>
                    <a:gd name="T28" fmla="*/ 1057 w 1249"/>
                    <a:gd name="T29" fmla="*/ 297 h 1117"/>
                    <a:gd name="T30" fmla="*/ 1042 w 1249"/>
                    <a:gd name="T31" fmla="*/ 363 h 1117"/>
                    <a:gd name="T32" fmla="*/ 983 w 1249"/>
                    <a:gd name="T33" fmla="*/ 314 h 1117"/>
                    <a:gd name="T34" fmla="*/ 918 w 1249"/>
                    <a:gd name="T35" fmla="*/ 185 h 1117"/>
                    <a:gd name="T36" fmla="*/ 880 w 1249"/>
                    <a:gd name="T37" fmla="*/ 227 h 1117"/>
                    <a:gd name="T38" fmla="*/ 831 w 1249"/>
                    <a:gd name="T39" fmla="*/ 165 h 1117"/>
                    <a:gd name="T40" fmla="*/ 722 w 1249"/>
                    <a:gd name="T41" fmla="*/ 0 h 1117"/>
                    <a:gd name="T42" fmla="*/ 659 w 1249"/>
                    <a:gd name="T43" fmla="*/ 105 h 1117"/>
                    <a:gd name="T44" fmla="*/ 732 w 1249"/>
                    <a:gd name="T45" fmla="*/ 222 h 1117"/>
                    <a:gd name="T46" fmla="*/ 754 w 1249"/>
                    <a:gd name="T47" fmla="*/ 277 h 1117"/>
                    <a:gd name="T48" fmla="*/ 711 w 1249"/>
                    <a:gd name="T49" fmla="*/ 373 h 1117"/>
                    <a:gd name="T50" fmla="*/ 674 w 1249"/>
                    <a:gd name="T51" fmla="*/ 418 h 1117"/>
                    <a:gd name="T52" fmla="*/ 696 w 1249"/>
                    <a:gd name="T53" fmla="*/ 306 h 1117"/>
                    <a:gd name="T54" fmla="*/ 640 w 1249"/>
                    <a:gd name="T55" fmla="*/ 212 h 1117"/>
                    <a:gd name="T56" fmla="*/ 585 w 1249"/>
                    <a:gd name="T57" fmla="*/ 195 h 1117"/>
                    <a:gd name="T58" fmla="*/ 614 w 1249"/>
                    <a:gd name="T59" fmla="*/ 348 h 1117"/>
                    <a:gd name="T60" fmla="*/ 383 w 1249"/>
                    <a:gd name="T61" fmla="*/ 322 h 1117"/>
                    <a:gd name="T62" fmla="*/ 298 w 1249"/>
                    <a:gd name="T63" fmla="*/ 292 h 1117"/>
                    <a:gd name="T64" fmla="*/ 299 w 1249"/>
                    <a:gd name="T65" fmla="*/ 327 h 1117"/>
                    <a:gd name="T66" fmla="*/ 222 w 1249"/>
                    <a:gd name="T67" fmla="*/ 306 h 1117"/>
                    <a:gd name="T68" fmla="*/ 271 w 1249"/>
                    <a:gd name="T69" fmla="*/ 453 h 1117"/>
                    <a:gd name="T70" fmla="*/ 242 w 1249"/>
                    <a:gd name="T71" fmla="*/ 388 h 1117"/>
                    <a:gd name="T72" fmla="*/ 144 w 1249"/>
                    <a:gd name="T73" fmla="*/ 353 h 1117"/>
                    <a:gd name="T74" fmla="*/ 28 w 1249"/>
                    <a:gd name="T75" fmla="*/ 335 h 1117"/>
                    <a:gd name="T76" fmla="*/ 168 w 1249"/>
                    <a:gd name="T77" fmla="*/ 439 h 1117"/>
                    <a:gd name="T78" fmla="*/ 228 w 1249"/>
                    <a:gd name="T79" fmla="*/ 815 h 1117"/>
                    <a:gd name="T80" fmla="*/ 356 w 1249"/>
                    <a:gd name="T81" fmla="*/ 899 h 1117"/>
                    <a:gd name="T82" fmla="*/ 468 w 1249"/>
                    <a:gd name="T83" fmla="*/ 975 h 111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1249"/>
                    <a:gd name="T127" fmla="*/ 0 h 1117"/>
                    <a:gd name="T128" fmla="*/ 1249 w 1249"/>
                    <a:gd name="T129" fmla="*/ 1117 h 111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1249" h="1117">
                      <a:moveTo>
                        <a:pt x="468" y="975"/>
                      </a:moveTo>
                      <a:lnTo>
                        <a:pt x="468" y="1067"/>
                      </a:lnTo>
                      <a:lnTo>
                        <a:pt x="474" y="1117"/>
                      </a:lnTo>
                      <a:lnTo>
                        <a:pt x="808" y="1079"/>
                      </a:lnTo>
                      <a:lnTo>
                        <a:pt x="880" y="853"/>
                      </a:lnTo>
                      <a:lnTo>
                        <a:pt x="962" y="796"/>
                      </a:lnTo>
                      <a:lnTo>
                        <a:pt x="930" y="756"/>
                      </a:lnTo>
                      <a:lnTo>
                        <a:pt x="896" y="746"/>
                      </a:lnTo>
                      <a:lnTo>
                        <a:pt x="896" y="721"/>
                      </a:lnTo>
                      <a:lnTo>
                        <a:pt x="962" y="741"/>
                      </a:lnTo>
                      <a:lnTo>
                        <a:pt x="1057" y="685"/>
                      </a:lnTo>
                      <a:lnTo>
                        <a:pt x="1082" y="585"/>
                      </a:lnTo>
                      <a:lnTo>
                        <a:pt x="998" y="565"/>
                      </a:lnTo>
                      <a:lnTo>
                        <a:pt x="948" y="540"/>
                      </a:lnTo>
                      <a:lnTo>
                        <a:pt x="965" y="515"/>
                      </a:lnTo>
                      <a:lnTo>
                        <a:pt x="1015" y="553"/>
                      </a:lnTo>
                      <a:lnTo>
                        <a:pt x="1082" y="548"/>
                      </a:lnTo>
                      <a:lnTo>
                        <a:pt x="1112" y="443"/>
                      </a:lnTo>
                      <a:lnTo>
                        <a:pt x="1139" y="453"/>
                      </a:lnTo>
                      <a:lnTo>
                        <a:pt x="1147" y="428"/>
                      </a:lnTo>
                      <a:lnTo>
                        <a:pt x="1181" y="403"/>
                      </a:lnTo>
                      <a:lnTo>
                        <a:pt x="1181" y="433"/>
                      </a:lnTo>
                      <a:lnTo>
                        <a:pt x="1202" y="433"/>
                      </a:lnTo>
                      <a:lnTo>
                        <a:pt x="1249" y="358"/>
                      </a:lnTo>
                      <a:lnTo>
                        <a:pt x="1249" y="306"/>
                      </a:lnTo>
                      <a:lnTo>
                        <a:pt x="1206" y="267"/>
                      </a:lnTo>
                      <a:lnTo>
                        <a:pt x="1181" y="147"/>
                      </a:lnTo>
                      <a:lnTo>
                        <a:pt x="1126" y="122"/>
                      </a:lnTo>
                      <a:lnTo>
                        <a:pt x="1039" y="147"/>
                      </a:lnTo>
                      <a:lnTo>
                        <a:pt x="1057" y="297"/>
                      </a:lnTo>
                      <a:lnTo>
                        <a:pt x="1042" y="327"/>
                      </a:lnTo>
                      <a:lnTo>
                        <a:pt x="1042" y="363"/>
                      </a:lnTo>
                      <a:lnTo>
                        <a:pt x="1018" y="373"/>
                      </a:lnTo>
                      <a:lnTo>
                        <a:pt x="983" y="314"/>
                      </a:lnTo>
                      <a:lnTo>
                        <a:pt x="987" y="252"/>
                      </a:lnTo>
                      <a:lnTo>
                        <a:pt x="918" y="185"/>
                      </a:lnTo>
                      <a:lnTo>
                        <a:pt x="915" y="237"/>
                      </a:lnTo>
                      <a:lnTo>
                        <a:pt x="880" y="227"/>
                      </a:lnTo>
                      <a:lnTo>
                        <a:pt x="863" y="177"/>
                      </a:lnTo>
                      <a:lnTo>
                        <a:pt x="831" y="165"/>
                      </a:lnTo>
                      <a:lnTo>
                        <a:pt x="839" y="102"/>
                      </a:lnTo>
                      <a:lnTo>
                        <a:pt x="722" y="0"/>
                      </a:lnTo>
                      <a:lnTo>
                        <a:pt x="655" y="67"/>
                      </a:lnTo>
                      <a:lnTo>
                        <a:pt x="659" y="105"/>
                      </a:lnTo>
                      <a:lnTo>
                        <a:pt x="655" y="177"/>
                      </a:lnTo>
                      <a:lnTo>
                        <a:pt x="732" y="222"/>
                      </a:lnTo>
                      <a:lnTo>
                        <a:pt x="729" y="247"/>
                      </a:lnTo>
                      <a:lnTo>
                        <a:pt x="754" y="277"/>
                      </a:lnTo>
                      <a:lnTo>
                        <a:pt x="749" y="314"/>
                      </a:lnTo>
                      <a:lnTo>
                        <a:pt x="711" y="373"/>
                      </a:lnTo>
                      <a:lnTo>
                        <a:pt x="727" y="443"/>
                      </a:lnTo>
                      <a:lnTo>
                        <a:pt x="674" y="418"/>
                      </a:lnTo>
                      <a:lnTo>
                        <a:pt x="672" y="363"/>
                      </a:lnTo>
                      <a:lnTo>
                        <a:pt x="696" y="306"/>
                      </a:lnTo>
                      <a:lnTo>
                        <a:pt x="679" y="222"/>
                      </a:lnTo>
                      <a:lnTo>
                        <a:pt x="640" y="212"/>
                      </a:lnTo>
                      <a:lnTo>
                        <a:pt x="629" y="177"/>
                      </a:lnTo>
                      <a:lnTo>
                        <a:pt x="585" y="195"/>
                      </a:lnTo>
                      <a:lnTo>
                        <a:pt x="567" y="302"/>
                      </a:lnTo>
                      <a:lnTo>
                        <a:pt x="614" y="348"/>
                      </a:lnTo>
                      <a:lnTo>
                        <a:pt x="542" y="384"/>
                      </a:lnTo>
                      <a:lnTo>
                        <a:pt x="383" y="322"/>
                      </a:lnTo>
                      <a:lnTo>
                        <a:pt x="351" y="272"/>
                      </a:lnTo>
                      <a:lnTo>
                        <a:pt x="298" y="292"/>
                      </a:lnTo>
                      <a:lnTo>
                        <a:pt x="344" y="322"/>
                      </a:lnTo>
                      <a:lnTo>
                        <a:pt x="299" y="327"/>
                      </a:lnTo>
                      <a:lnTo>
                        <a:pt x="257" y="297"/>
                      </a:lnTo>
                      <a:lnTo>
                        <a:pt x="222" y="306"/>
                      </a:lnTo>
                      <a:lnTo>
                        <a:pt x="272" y="373"/>
                      </a:lnTo>
                      <a:lnTo>
                        <a:pt x="271" y="453"/>
                      </a:lnTo>
                      <a:lnTo>
                        <a:pt x="237" y="458"/>
                      </a:lnTo>
                      <a:lnTo>
                        <a:pt x="242" y="388"/>
                      </a:lnTo>
                      <a:lnTo>
                        <a:pt x="160" y="338"/>
                      </a:lnTo>
                      <a:lnTo>
                        <a:pt x="144" y="353"/>
                      </a:lnTo>
                      <a:lnTo>
                        <a:pt x="102" y="343"/>
                      </a:lnTo>
                      <a:lnTo>
                        <a:pt x="28" y="335"/>
                      </a:lnTo>
                      <a:lnTo>
                        <a:pt x="0" y="399"/>
                      </a:lnTo>
                      <a:lnTo>
                        <a:pt x="168" y="439"/>
                      </a:lnTo>
                      <a:lnTo>
                        <a:pt x="184" y="491"/>
                      </a:lnTo>
                      <a:lnTo>
                        <a:pt x="228" y="815"/>
                      </a:lnTo>
                      <a:lnTo>
                        <a:pt x="300" y="847"/>
                      </a:lnTo>
                      <a:lnTo>
                        <a:pt x="356" y="899"/>
                      </a:lnTo>
                      <a:cubicBezTo>
                        <a:pt x="378" y="914"/>
                        <a:pt x="413" y="922"/>
                        <a:pt x="432" y="935"/>
                      </a:cubicBezTo>
                      <a:lnTo>
                        <a:pt x="468" y="975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Freeform 25"/>
                <p:cNvSpPr>
                  <a:spLocks/>
                </p:cNvSpPr>
                <p:nvPr/>
              </p:nvSpPr>
              <p:spPr bwMode="gray">
                <a:xfrm>
                  <a:off x="1087" y="497"/>
                  <a:ext cx="124" cy="115"/>
                </a:xfrm>
                <a:custGeom>
                  <a:avLst/>
                  <a:gdLst>
                    <a:gd name="T0" fmla="*/ 54 w 124"/>
                    <a:gd name="T1" fmla="*/ 20 h 115"/>
                    <a:gd name="T2" fmla="*/ 7 w 124"/>
                    <a:gd name="T3" fmla="*/ 0 h 115"/>
                    <a:gd name="T4" fmla="*/ 0 w 124"/>
                    <a:gd name="T5" fmla="*/ 20 h 115"/>
                    <a:gd name="T6" fmla="*/ 45 w 124"/>
                    <a:gd name="T7" fmla="*/ 100 h 115"/>
                    <a:gd name="T8" fmla="*/ 77 w 124"/>
                    <a:gd name="T9" fmla="*/ 115 h 115"/>
                    <a:gd name="T10" fmla="*/ 104 w 124"/>
                    <a:gd name="T11" fmla="*/ 90 h 115"/>
                    <a:gd name="T12" fmla="*/ 124 w 124"/>
                    <a:gd name="T13" fmla="*/ 35 h 115"/>
                    <a:gd name="T14" fmla="*/ 66 w 124"/>
                    <a:gd name="T15" fmla="*/ 45 h 115"/>
                    <a:gd name="T16" fmla="*/ 54 w 124"/>
                    <a:gd name="T17" fmla="*/ 20 h 115"/>
                    <a:gd name="T18" fmla="*/ 54 w 124"/>
                    <a:gd name="T19" fmla="*/ 20 h 1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4"/>
                    <a:gd name="T31" fmla="*/ 0 h 115"/>
                    <a:gd name="T32" fmla="*/ 124 w 124"/>
                    <a:gd name="T33" fmla="*/ 115 h 1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4" h="115">
                      <a:moveTo>
                        <a:pt x="54" y="20"/>
                      </a:moveTo>
                      <a:lnTo>
                        <a:pt x="7" y="0"/>
                      </a:lnTo>
                      <a:lnTo>
                        <a:pt x="0" y="20"/>
                      </a:lnTo>
                      <a:lnTo>
                        <a:pt x="45" y="100"/>
                      </a:lnTo>
                      <a:lnTo>
                        <a:pt x="77" y="115"/>
                      </a:lnTo>
                      <a:lnTo>
                        <a:pt x="104" y="90"/>
                      </a:lnTo>
                      <a:lnTo>
                        <a:pt x="124" y="35"/>
                      </a:lnTo>
                      <a:lnTo>
                        <a:pt x="66" y="45"/>
                      </a:lnTo>
                      <a:lnTo>
                        <a:pt x="54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Freeform 26"/>
                <p:cNvSpPr>
                  <a:spLocks/>
                </p:cNvSpPr>
                <p:nvPr/>
              </p:nvSpPr>
              <p:spPr bwMode="gray">
                <a:xfrm>
                  <a:off x="1149" y="477"/>
                  <a:ext cx="85" cy="40"/>
                </a:xfrm>
                <a:custGeom>
                  <a:avLst/>
                  <a:gdLst>
                    <a:gd name="T0" fmla="*/ 52 w 85"/>
                    <a:gd name="T1" fmla="*/ 0 h 40"/>
                    <a:gd name="T2" fmla="*/ 27 w 85"/>
                    <a:gd name="T3" fmla="*/ 15 h 40"/>
                    <a:gd name="T4" fmla="*/ 0 w 85"/>
                    <a:gd name="T5" fmla="*/ 5 h 40"/>
                    <a:gd name="T6" fmla="*/ 4 w 85"/>
                    <a:gd name="T7" fmla="*/ 25 h 40"/>
                    <a:gd name="T8" fmla="*/ 62 w 85"/>
                    <a:gd name="T9" fmla="*/ 40 h 40"/>
                    <a:gd name="T10" fmla="*/ 85 w 85"/>
                    <a:gd name="T11" fmla="*/ 20 h 40"/>
                    <a:gd name="T12" fmla="*/ 52 w 85"/>
                    <a:gd name="T13" fmla="*/ 0 h 40"/>
                    <a:gd name="T14" fmla="*/ 52 w 85"/>
                    <a:gd name="T15" fmla="*/ 0 h 4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85"/>
                    <a:gd name="T25" fmla="*/ 0 h 40"/>
                    <a:gd name="T26" fmla="*/ 85 w 85"/>
                    <a:gd name="T27" fmla="*/ 40 h 4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85" h="40">
                      <a:moveTo>
                        <a:pt x="52" y="0"/>
                      </a:moveTo>
                      <a:lnTo>
                        <a:pt x="27" y="15"/>
                      </a:lnTo>
                      <a:lnTo>
                        <a:pt x="0" y="5"/>
                      </a:lnTo>
                      <a:lnTo>
                        <a:pt x="4" y="25"/>
                      </a:lnTo>
                      <a:lnTo>
                        <a:pt x="62" y="40"/>
                      </a:lnTo>
                      <a:lnTo>
                        <a:pt x="85" y="2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Freeform 27"/>
                <p:cNvSpPr>
                  <a:spLocks/>
                </p:cNvSpPr>
                <p:nvPr/>
              </p:nvSpPr>
              <p:spPr bwMode="gray">
                <a:xfrm>
                  <a:off x="1273" y="562"/>
                  <a:ext cx="60" cy="60"/>
                </a:xfrm>
                <a:custGeom>
                  <a:avLst/>
                  <a:gdLst>
                    <a:gd name="T0" fmla="*/ 23 w 60"/>
                    <a:gd name="T1" fmla="*/ 0 h 60"/>
                    <a:gd name="T2" fmla="*/ 0 w 60"/>
                    <a:gd name="T3" fmla="*/ 60 h 60"/>
                    <a:gd name="T4" fmla="*/ 60 w 60"/>
                    <a:gd name="T5" fmla="*/ 60 h 60"/>
                    <a:gd name="T6" fmla="*/ 23 w 60"/>
                    <a:gd name="T7" fmla="*/ 0 h 60"/>
                    <a:gd name="T8" fmla="*/ 23 w 60"/>
                    <a:gd name="T9" fmla="*/ 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60"/>
                    <a:gd name="T17" fmla="*/ 60 w 6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60">
                      <a:moveTo>
                        <a:pt x="23" y="0"/>
                      </a:moveTo>
                      <a:lnTo>
                        <a:pt x="0" y="60"/>
                      </a:lnTo>
                      <a:lnTo>
                        <a:pt x="60" y="6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Freeform 28"/>
                <p:cNvSpPr>
                  <a:spLocks/>
                </p:cNvSpPr>
                <p:nvPr/>
              </p:nvSpPr>
              <p:spPr bwMode="gray">
                <a:xfrm>
                  <a:off x="1296" y="662"/>
                  <a:ext cx="47" cy="101"/>
                </a:xfrm>
                <a:custGeom>
                  <a:avLst/>
                  <a:gdLst>
                    <a:gd name="T0" fmla="*/ 14 w 47"/>
                    <a:gd name="T1" fmla="*/ 0 h 101"/>
                    <a:gd name="T2" fmla="*/ 0 w 47"/>
                    <a:gd name="T3" fmla="*/ 71 h 101"/>
                    <a:gd name="T4" fmla="*/ 41 w 47"/>
                    <a:gd name="T5" fmla="*/ 101 h 101"/>
                    <a:gd name="T6" fmla="*/ 47 w 47"/>
                    <a:gd name="T7" fmla="*/ 37 h 101"/>
                    <a:gd name="T8" fmla="*/ 14 w 47"/>
                    <a:gd name="T9" fmla="*/ 0 h 101"/>
                    <a:gd name="T10" fmla="*/ 14 w 47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7"/>
                    <a:gd name="T19" fmla="*/ 0 h 101"/>
                    <a:gd name="T20" fmla="*/ 47 w 47"/>
                    <a:gd name="T21" fmla="*/ 101 h 1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7" h="101">
                      <a:moveTo>
                        <a:pt x="14" y="0"/>
                      </a:moveTo>
                      <a:lnTo>
                        <a:pt x="0" y="71"/>
                      </a:lnTo>
                      <a:lnTo>
                        <a:pt x="41" y="101"/>
                      </a:lnTo>
                      <a:lnTo>
                        <a:pt x="47" y="37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29"/>
                <p:cNvSpPr>
                  <a:spLocks/>
                </p:cNvSpPr>
                <p:nvPr/>
              </p:nvSpPr>
              <p:spPr bwMode="gray">
                <a:xfrm>
                  <a:off x="1285" y="774"/>
                  <a:ext cx="43" cy="46"/>
                </a:xfrm>
                <a:custGeom>
                  <a:avLst/>
                  <a:gdLst>
                    <a:gd name="T0" fmla="*/ 40 w 43"/>
                    <a:gd name="T1" fmla="*/ 14 h 46"/>
                    <a:gd name="T2" fmla="*/ 43 w 43"/>
                    <a:gd name="T3" fmla="*/ 46 h 46"/>
                    <a:gd name="T4" fmla="*/ 0 w 43"/>
                    <a:gd name="T5" fmla="*/ 25 h 46"/>
                    <a:gd name="T6" fmla="*/ 8 w 43"/>
                    <a:gd name="T7" fmla="*/ 0 h 46"/>
                    <a:gd name="T8" fmla="*/ 40 w 43"/>
                    <a:gd name="T9" fmla="*/ 14 h 46"/>
                    <a:gd name="T10" fmla="*/ 40 w 43"/>
                    <a:gd name="T11" fmla="*/ 14 h 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3"/>
                    <a:gd name="T19" fmla="*/ 0 h 46"/>
                    <a:gd name="T20" fmla="*/ 43 w 43"/>
                    <a:gd name="T21" fmla="*/ 46 h 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3" h="46">
                      <a:moveTo>
                        <a:pt x="40" y="14"/>
                      </a:moveTo>
                      <a:lnTo>
                        <a:pt x="43" y="46"/>
                      </a:lnTo>
                      <a:lnTo>
                        <a:pt x="0" y="25"/>
                      </a:lnTo>
                      <a:lnTo>
                        <a:pt x="8" y="0"/>
                      </a:lnTo>
                      <a:lnTo>
                        <a:pt x="40" y="14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30"/>
                <p:cNvSpPr>
                  <a:spLocks/>
                </p:cNvSpPr>
                <p:nvPr/>
              </p:nvSpPr>
              <p:spPr bwMode="gray">
                <a:xfrm>
                  <a:off x="1347" y="674"/>
                  <a:ext cx="130" cy="171"/>
                </a:xfrm>
                <a:custGeom>
                  <a:avLst/>
                  <a:gdLst>
                    <a:gd name="T0" fmla="*/ 21 w 130"/>
                    <a:gd name="T1" fmla="*/ 25 h 171"/>
                    <a:gd name="T2" fmla="*/ 0 w 130"/>
                    <a:gd name="T3" fmla="*/ 105 h 171"/>
                    <a:gd name="T4" fmla="*/ 40 w 130"/>
                    <a:gd name="T5" fmla="*/ 109 h 171"/>
                    <a:gd name="T6" fmla="*/ 51 w 130"/>
                    <a:gd name="T7" fmla="*/ 166 h 171"/>
                    <a:gd name="T8" fmla="*/ 98 w 130"/>
                    <a:gd name="T9" fmla="*/ 171 h 171"/>
                    <a:gd name="T10" fmla="*/ 130 w 130"/>
                    <a:gd name="T11" fmla="*/ 120 h 171"/>
                    <a:gd name="T12" fmla="*/ 118 w 130"/>
                    <a:gd name="T13" fmla="*/ 18 h 171"/>
                    <a:gd name="T14" fmla="*/ 71 w 130"/>
                    <a:gd name="T15" fmla="*/ 0 h 171"/>
                    <a:gd name="T16" fmla="*/ 48 w 130"/>
                    <a:gd name="T17" fmla="*/ 33 h 171"/>
                    <a:gd name="T18" fmla="*/ 21 w 130"/>
                    <a:gd name="T19" fmla="*/ 25 h 171"/>
                    <a:gd name="T20" fmla="*/ 21 w 130"/>
                    <a:gd name="T21" fmla="*/ 25 h 17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30"/>
                    <a:gd name="T34" fmla="*/ 0 h 171"/>
                    <a:gd name="T35" fmla="*/ 130 w 130"/>
                    <a:gd name="T36" fmla="*/ 171 h 17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30" h="171">
                      <a:moveTo>
                        <a:pt x="21" y="25"/>
                      </a:moveTo>
                      <a:lnTo>
                        <a:pt x="0" y="105"/>
                      </a:lnTo>
                      <a:lnTo>
                        <a:pt x="40" y="109"/>
                      </a:lnTo>
                      <a:lnTo>
                        <a:pt x="51" y="166"/>
                      </a:lnTo>
                      <a:lnTo>
                        <a:pt x="98" y="171"/>
                      </a:lnTo>
                      <a:lnTo>
                        <a:pt x="130" y="120"/>
                      </a:lnTo>
                      <a:lnTo>
                        <a:pt x="118" y="18"/>
                      </a:lnTo>
                      <a:lnTo>
                        <a:pt x="71" y="0"/>
                      </a:lnTo>
                      <a:lnTo>
                        <a:pt x="48" y="33"/>
                      </a:lnTo>
                      <a:lnTo>
                        <a:pt x="21" y="25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31"/>
                <p:cNvSpPr>
                  <a:spLocks/>
                </p:cNvSpPr>
                <p:nvPr/>
              </p:nvSpPr>
              <p:spPr bwMode="gray">
                <a:xfrm>
                  <a:off x="1296" y="406"/>
                  <a:ext cx="146" cy="186"/>
                </a:xfrm>
                <a:custGeom>
                  <a:avLst/>
                  <a:gdLst>
                    <a:gd name="T0" fmla="*/ 10 w 146"/>
                    <a:gd name="T1" fmla="*/ 0 h 186"/>
                    <a:gd name="T2" fmla="*/ 0 w 146"/>
                    <a:gd name="T3" fmla="*/ 40 h 186"/>
                    <a:gd name="T4" fmla="*/ 32 w 146"/>
                    <a:gd name="T5" fmla="*/ 64 h 186"/>
                    <a:gd name="T6" fmla="*/ 14 w 146"/>
                    <a:gd name="T7" fmla="*/ 117 h 186"/>
                    <a:gd name="T8" fmla="*/ 79 w 146"/>
                    <a:gd name="T9" fmla="*/ 143 h 186"/>
                    <a:gd name="T10" fmla="*/ 56 w 146"/>
                    <a:gd name="T11" fmla="*/ 186 h 186"/>
                    <a:gd name="T12" fmla="*/ 146 w 146"/>
                    <a:gd name="T13" fmla="*/ 151 h 186"/>
                    <a:gd name="T14" fmla="*/ 122 w 146"/>
                    <a:gd name="T15" fmla="*/ 56 h 186"/>
                    <a:gd name="T16" fmla="*/ 56 w 146"/>
                    <a:gd name="T17" fmla="*/ 45 h 186"/>
                    <a:gd name="T18" fmla="*/ 47 w 146"/>
                    <a:gd name="T19" fmla="*/ 20 h 186"/>
                    <a:gd name="T20" fmla="*/ 10 w 146"/>
                    <a:gd name="T21" fmla="*/ 0 h 186"/>
                    <a:gd name="T22" fmla="*/ 10 w 146"/>
                    <a:gd name="T23" fmla="*/ 0 h 18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46"/>
                    <a:gd name="T37" fmla="*/ 0 h 186"/>
                    <a:gd name="T38" fmla="*/ 146 w 146"/>
                    <a:gd name="T39" fmla="*/ 186 h 18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46" h="186">
                      <a:moveTo>
                        <a:pt x="10" y="0"/>
                      </a:moveTo>
                      <a:lnTo>
                        <a:pt x="0" y="40"/>
                      </a:lnTo>
                      <a:lnTo>
                        <a:pt x="32" y="64"/>
                      </a:lnTo>
                      <a:lnTo>
                        <a:pt x="14" y="117"/>
                      </a:lnTo>
                      <a:lnTo>
                        <a:pt x="79" y="143"/>
                      </a:lnTo>
                      <a:lnTo>
                        <a:pt x="56" y="186"/>
                      </a:lnTo>
                      <a:lnTo>
                        <a:pt x="146" y="151"/>
                      </a:lnTo>
                      <a:lnTo>
                        <a:pt x="122" y="56"/>
                      </a:lnTo>
                      <a:lnTo>
                        <a:pt x="56" y="45"/>
                      </a:lnTo>
                      <a:lnTo>
                        <a:pt x="47" y="2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32"/>
                <p:cNvSpPr>
                  <a:spLocks/>
                </p:cNvSpPr>
                <p:nvPr/>
              </p:nvSpPr>
              <p:spPr bwMode="gray">
                <a:xfrm>
                  <a:off x="1454" y="467"/>
                  <a:ext cx="122" cy="137"/>
                </a:xfrm>
                <a:custGeom>
                  <a:avLst/>
                  <a:gdLst>
                    <a:gd name="T0" fmla="*/ 3 w 122"/>
                    <a:gd name="T1" fmla="*/ 0 h 137"/>
                    <a:gd name="T2" fmla="*/ 61 w 122"/>
                    <a:gd name="T3" fmla="*/ 25 h 137"/>
                    <a:gd name="T4" fmla="*/ 65 w 122"/>
                    <a:gd name="T5" fmla="*/ 90 h 137"/>
                    <a:gd name="T6" fmla="*/ 122 w 122"/>
                    <a:gd name="T7" fmla="*/ 107 h 137"/>
                    <a:gd name="T8" fmla="*/ 112 w 122"/>
                    <a:gd name="T9" fmla="*/ 137 h 137"/>
                    <a:gd name="T10" fmla="*/ 58 w 122"/>
                    <a:gd name="T11" fmla="*/ 130 h 137"/>
                    <a:gd name="T12" fmla="*/ 53 w 122"/>
                    <a:gd name="T13" fmla="*/ 90 h 137"/>
                    <a:gd name="T14" fmla="*/ 20 w 122"/>
                    <a:gd name="T15" fmla="*/ 82 h 137"/>
                    <a:gd name="T16" fmla="*/ 0 w 122"/>
                    <a:gd name="T17" fmla="*/ 40 h 137"/>
                    <a:gd name="T18" fmla="*/ 3 w 122"/>
                    <a:gd name="T19" fmla="*/ 0 h 137"/>
                    <a:gd name="T20" fmla="*/ 3 w 122"/>
                    <a:gd name="T21" fmla="*/ 0 h 13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22"/>
                    <a:gd name="T34" fmla="*/ 0 h 137"/>
                    <a:gd name="T35" fmla="*/ 122 w 122"/>
                    <a:gd name="T36" fmla="*/ 137 h 13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22" h="137">
                      <a:moveTo>
                        <a:pt x="3" y="0"/>
                      </a:moveTo>
                      <a:lnTo>
                        <a:pt x="61" y="25"/>
                      </a:lnTo>
                      <a:lnTo>
                        <a:pt x="65" y="90"/>
                      </a:lnTo>
                      <a:lnTo>
                        <a:pt x="122" y="107"/>
                      </a:lnTo>
                      <a:lnTo>
                        <a:pt x="112" y="137"/>
                      </a:lnTo>
                      <a:lnTo>
                        <a:pt x="58" y="130"/>
                      </a:lnTo>
                      <a:lnTo>
                        <a:pt x="53" y="90"/>
                      </a:lnTo>
                      <a:lnTo>
                        <a:pt x="20" y="82"/>
                      </a:lnTo>
                      <a:lnTo>
                        <a:pt x="0" y="4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33"/>
                <p:cNvSpPr>
                  <a:spLocks/>
                </p:cNvSpPr>
                <p:nvPr/>
              </p:nvSpPr>
              <p:spPr bwMode="gray">
                <a:xfrm>
                  <a:off x="1495" y="758"/>
                  <a:ext cx="92" cy="110"/>
                </a:xfrm>
                <a:custGeom>
                  <a:avLst/>
                  <a:gdLst>
                    <a:gd name="T0" fmla="*/ 39 w 92"/>
                    <a:gd name="T1" fmla="*/ 0 h 110"/>
                    <a:gd name="T2" fmla="*/ 0 w 92"/>
                    <a:gd name="T3" fmla="*/ 72 h 110"/>
                    <a:gd name="T4" fmla="*/ 76 w 92"/>
                    <a:gd name="T5" fmla="*/ 110 h 110"/>
                    <a:gd name="T6" fmla="*/ 92 w 92"/>
                    <a:gd name="T7" fmla="*/ 87 h 110"/>
                    <a:gd name="T8" fmla="*/ 39 w 92"/>
                    <a:gd name="T9" fmla="*/ 0 h 110"/>
                    <a:gd name="T10" fmla="*/ 39 w 92"/>
                    <a:gd name="T11" fmla="*/ 0 h 1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2"/>
                    <a:gd name="T19" fmla="*/ 0 h 110"/>
                    <a:gd name="T20" fmla="*/ 92 w 92"/>
                    <a:gd name="T21" fmla="*/ 110 h 1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2" h="110">
                      <a:moveTo>
                        <a:pt x="39" y="0"/>
                      </a:moveTo>
                      <a:lnTo>
                        <a:pt x="0" y="72"/>
                      </a:lnTo>
                      <a:lnTo>
                        <a:pt x="76" y="110"/>
                      </a:lnTo>
                      <a:lnTo>
                        <a:pt x="92" y="87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34"/>
                <p:cNvSpPr>
                  <a:spLocks/>
                </p:cNvSpPr>
                <p:nvPr/>
              </p:nvSpPr>
              <p:spPr bwMode="gray">
                <a:xfrm>
                  <a:off x="1325" y="910"/>
                  <a:ext cx="194" cy="283"/>
                </a:xfrm>
                <a:custGeom>
                  <a:avLst/>
                  <a:gdLst>
                    <a:gd name="T0" fmla="*/ 170 w 194"/>
                    <a:gd name="T1" fmla="*/ 30 h 283"/>
                    <a:gd name="T2" fmla="*/ 132 w 194"/>
                    <a:gd name="T3" fmla="*/ 35 h 283"/>
                    <a:gd name="T4" fmla="*/ 145 w 194"/>
                    <a:gd name="T5" fmla="*/ 15 h 283"/>
                    <a:gd name="T6" fmla="*/ 112 w 194"/>
                    <a:gd name="T7" fmla="*/ 0 h 283"/>
                    <a:gd name="T8" fmla="*/ 35 w 194"/>
                    <a:gd name="T9" fmla="*/ 35 h 283"/>
                    <a:gd name="T10" fmla="*/ 55 w 194"/>
                    <a:gd name="T11" fmla="*/ 107 h 283"/>
                    <a:gd name="T12" fmla="*/ 0 w 194"/>
                    <a:gd name="T13" fmla="*/ 90 h 283"/>
                    <a:gd name="T14" fmla="*/ 12 w 194"/>
                    <a:gd name="T15" fmla="*/ 170 h 283"/>
                    <a:gd name="T16" fmla="*/ 80 w 194"/>
                    <a:gd name="T17" fmla="*/ 217 h 283"/>
                    <a:gd name="T18" fmla="*/ 124 w 194"/>
                    <a:gd name="T19" fmla="*/ 283 h 283"/>
                    <a:gd name="T20" fmla="*/ 135 w 194"/>
                    <a:gd name="T21" fmla="*/ 222 h 283"/>
                    <a:gd name="T22" fmla="*/ 159 w 194"/>
                    <a:gd name="T23" fmla="*/ 237 h 283"/>
                    <a:gd name="T24" fmla="*/ 194 w 194"/>
                    <a:gd name="T25" fmla="*/ 222 h 283"/>
                    <a:gd name="T26" fmla="*/ 187 w 194"/>
                    <a:gd name="T27" fmla="*/ 107 h 283"/>
                    <a:gd name="T28" fmla="*/ 140 w 194"/>
                    <a:gd name="T29" fmla="*/ 112 h 283"/>
                    <a:gd name="T30" fmla="*/ 170 w 194"/>
                    <a:gd name="T31" fmla="*/ 30 h 283"/>
                    <a:gd name="T32" fmla="*/ 170 w 194"/>
                    <a:gd name="T33" fmla="*/ 30 h 28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94"/>
                    <a:gd name="T52" fmla="*/ 0 h 283"/>
                    <a:gd name="T53" fmla="*/ 194 w 194"/>
                    <a:gd name="T54" fmla="*/ 283 h 28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94" h="283">
                      <a:moveTo>
                        <a:pt x="170" y="30"/>
                      </a:moveTo>
                      <a:lnTo>
                        <a:pt x="132" y="35"/>
                      </a:lnTo>
                      <a:lnTo>
                        <a:pt x="145" y="15"/>
                      </a:lnTo>
                      <a:lnTo>
                        <a:pt x="112" y="0"/>
                      </a:lnTo>
                      <a:lnTo>
                        <a:pt x="35" y="35"/>
                      </a:lnTo>
                      <a:lnTo>
                        <a:pt x="55" y="107"/>
                      </a:lnTo>
                      <a:lnTo>
                        <a:pt x="0" y="90"/>
                      </a:lnTo>
                      <a:lnTo>
                        <a:pt x="12" y="170"/>
                      </a:lnTo>
                      <a:lnTo>
                        <a:pt x="80" y="217"/>
                      </a:lnTo>
                      <a:lnTo>
                        <a:pt x="124" y="283"/>
                      </a:lnTo>
                      <a:lnTo>
                        <a:pt x="135" y="222"/>
                      </a:lnTo>
                      <a:lnTo>
                        <a:pt x="159" y="237"/>
                      </a:lnTo>
                      <a:lnTo>
                        <a:pt x="194" y="222"/>
                      </a:lnTo>
                      <a:lnTo>
                        <a:pt x="187" y="107"/>
                      </a:lnTo>
                      <a:lnTo>
                        <a:pt x="140" y="112"/>
                      </a:lnTo>
                      <a:lnTo>
                        <a:pt x="170" y="3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35"/>
                <p:cNvSpPr>
                  <a:spLocks/>
                </p:cNvSpPr>
                <p:nvPr/>
              </p:nvSpPr>
              <p:spPr bwMode="gray">
                <a:xfrm>
                  <a:off x="1519" y="900"/>
                  <a:ext cx="157" cy="196"/>
                </a:xfrm>
                <a:custGeom>
                  <a:avLst/>
                  <a:gdLst>
                    <a:gd name="T0" fmla="*/ 157 w 157"/>
                    <a:gd name="T1" fmla="*/ 15 h 196"/>
                    <a:gd name="T2" fmla="*/ 40 w 157"/>
                    <a:gd name="T3" fmla="*/ 0 h 196"/>
                    <a:gd name="T4" fmla="*/ 0 w 157"/>
                    <a:gd name="T5" fmla="*/ 105 h 196"/>
                    <a:gd name="T6" fmla="*/ 60 w 157"/>
                    <a:gd name="T7" fmla="*/ 196 h 196"/>
                    <a:gd name="T8" fmla="*/ 105 w 157"/>
                    <a:gd name="T9" fmla="*/ 147 h 196"/>
                    <a:gd name="T10" fmla="*/ 137 w 157"/>
                    <a:gd name="T11" fmla="*/ 127 h 196"/>
                    <a:gd name="T12" fmla="*/ 137 w 157"/>
                    <a:gd name="T13" fmla="*/ 50 h 196"/>
                    <a:gd name="T14" fmla="*/ 157 w 157"/>
                    <a:gd name="T15" fmla="*/ 15 h 196"/>
                    <a:gd name="T16" fmla="*/ 157 w 157"/>
                    <a:gd name="T17" fmla="*/ 15 h 19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7"/>
                    <a:gd name="T28" fmla="*/ 0 h 196"/>
                    <a:gd name="T29" fmla="*/ 157 w 157"/>
                    <a:gd name="T30" fmla="*/ 196 h 19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7" h="196">
                      <a:moveTo>
                        <a:pt x="157" y="15"/>
                      </a:moveTo>
                      <a:lnTo>
                        <a:pt x="40" y="0"/>
                      </a:lnTo>
                      <a:lnTo>
                        <a:pt x="0" y="105"/>
                      </a:lnTo>
                      <a:lnTo>
                        <a:pt x="60" y="196"/>
                      </a:lnTo>
                      <a:lnTo>
                        <a:pt x="105" y="147"/>
                      </a:lnTo>
                      <a:lnTo>
                        <a:pt x="137" y="127"/>
                      </a:lnTo>
                      <a:lnTo>
                        <a:pt x="137" y="50"/>
                      </a:lnTo>
                      <a:lnTo>
                        <a:pt x="157" y="15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36"/>
                <p:cNvSpPr>
                  <a:spLocks/>
                </p:cNvSpPr>
                <p:nvPr/>
              </p:nvSpPr>
              <p:spPr bwMode="gray">
                <a:xfrm>
                  <a:off x="1480" y="629"/>
                  <a:ext cx="437" cy="221"/>
                </a:xfrm>
                <a:custGeom>
                  <a:avLst/>
                  <a:gdLst>
                    <a:gd name="T0" fmla="*/ 99 w 437"/>
                    <a:gd name="T1" fmla="*/ 8 h 221"/>
                    <a:gd name="T2" fmla="*/ 49 w 437"/>
                    <a:gd name="T3" fmla="*/ 0 h 221"/>
                    <a:gd name="T4" fmla="*/ 4 w 437"/>
                    <a:gd name="T5" fmla="*/ 8 h 221"/>
                    <a:gd name="T6" fmla="*/ 0 w 437"/>
                    <a:gd name="T7" fmla="*/ 60 h 221"/>
                    <a:gd name="T8" fmla="*/ 67 w 437"/>
                    <a:gd name="T9" fmla="*/ 78 h 221"/>
                    <a:gd name="T10" fmla="*/ 121 w 437"/>
                    <a:gd name="T11" fmla="*/ 85 h 221"/>
                    <a:gd name="T12" fmla="*/ 126 w 437"/>
                    <a:gd name="T13" fmla="*/ 201 h 221"/>
                    <a:gd name="T14" fmla="*/ 211 w 437"/>
                    <a:gd name="T15" fmla="*/ 221 h 221"/>
                    <a:gd name="T16" fmla="*/ 270 w 437"/>
                    <a:gd name="T17" fmla="*/ 211 h 221"/>
                    <a:gd name="T18" fmla="*/ 437 w 437"/>
                    <a:gd name="T19" fmla="*/ 154 h 221"/>
                    <a:gd name="T20" fmla="*/ 430 w 437"/>
                    <a:gd name="T21" fmla="*/ 70 h 221"/>
                    <a:gd name="T22" fmla="*/ 375 w 437"/>
                    <a:gd name="T23" fmla="*/ 63 h 221"/>
                    <a:gd name="T24" fmla="*/ 363 w 437"/>
                    <a:gd name="T25" fmla="*/ 48 h 221"/>
                    <a:gd name="T26" fmla="*/ 204 w 437"/>
                    <a:gd name="T27" fmla="*/ 100 h 221"/>
                    <a:gd name="T28" fmla="*/ 168 w 437"/>
                    <a:gd name="T29" fmla="*/ 78 h 221"/>
                    <a:gd name="T30" fmla="*/ 153 w 437"/>
                    <a:gd name="T31" fmla="*/ 30 h 221"/>
                    <a:gd name="T32" fmla="*/ 99 w 437"/>
                    <a:gd name="T33" fmla="*/ 8 h 221"/>
                    <a:gd name="T34" fmla="*/ 99 w 437"/>
                    <a:gd name="T35" fmla="*/ 8 h 22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37"/>
                    <a:gd name="T55" fmla="*/ 0 h 221"/>
                    <a:gd name="T56" fmla="*/ 437 w 437"/>
                    <a:gd name="T57" fmla="*/ 221 h 22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37" h="221">
                      <a:moveTo>
                        <a:pt x="99" y="8"/>
                      </a:moveTo>
                      <a:lnTo>
                        <a:pt x="49" y="0"/>
                      </a:lnTo>
                      <a:lnTo>
                        <a:pt x="4" y="8"/>
                      </a:lnTo>
                      <a:lnTo>
                        <a:pt x="0" y="60"/>
                      </a:lnTo>
                      <a:lnTo>
                        <a:pt x="67" y="78"/>
                      </a:lnTo>
                      <a:lnTo>
                        <a:pt x="121" y="85"/>
                      </a:lnTo>
                      <a:lnTo>
                        <a:pt x="126" y="201"/>
                      </a:lnTo>
                      <a:lnTo>
                        <a:pt x="211" y="221"/>
                      </a:lnTo>
                      <a:lnTo>
                        <a:pt x="270" y="211"/>
                      </a:lnTo>
                      <a:lnTo>
                        <a:pt x="437" y="154"/>
                      </a:lnTo>
                      <a:lnTo>
                        <a:pt x="430" y="70"/>
                      </a:lnTo>
                      <a:lnTo>
                        <a:pt x="375" y="63"/>
                      </a:lnTo>
                      <a:lnTo>
                        <a:pt x="363" y="48"/>
                      </a:lnTo>
                      <a:lnTo>
                        <a:pt x="204" y="100"/>
                      </a:lnTo>
                      <a:lnTo>
                        <a:pt x="168" y="78"/>
                      </a:lnTo>
                      <a:lnTo>
                        <a:pt x="153" y="30"/>
                      </a:lnTo>
                      <a:lnTo>
                        <a:pt x="99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37"/>
                <p:cNvSpPr>
                  <a:spLocks/>
                </p:cNvSpPr>
                <p:nvPr/>
              </p:nvSpPr>
              <p:spPr bwMode="gray">
                <a:xfrm>
                  <a:off x="1504" y="234"/>
                  <a:ext cx="172" cy="303"/>
                </a:xfrm>
                <a:custGeom>
                  <a:avLst/>
                  <a:gdLst>
                    <a:gd name="T0" fmla="*/ 11 w 172"/>
                    <a:gd name="T1" fmla="*/ 0 h 303"/>
                    <a:gd name="T2" fmla="*/ 47 w 172"/>
                    <a:gd name="T3" fmla="*/ 50 h 303"/>
                    <a:gd name="T4" fmla="*/ 102 w 172"/>
                    <a:gd name="T5" fmla="*/ 62 h 303"/>
                    <a:gd name="T6" fmla="*/ 172 w 172"/>
                    <a:gd name="T7" fmla="*/ 166 h 303"/>
                    <a:gd name="T8" fmla="*/ 147 w 172"/>
                    <a:gd name="T9" fmla="*/ 263 h 303"/>
                    <a:gd name="T10" fmla="*/ 114 w 172"/>
                    <a:gd name="T11" fmla="*/ 298 h 303"/>
                    <a:gd name="T12" fmla="*/ 78 w 172"/>
                    <a:gd name="T13" fmla="*/ 303 h 303"/>
                    <a:gd name="T14" fmla="*/ 20 w 172"/>
                    <a:gd name="T15" fmla="*/ 243 h 303"/>
                    <a:gd name="T16" fmla="*/ 52 w 172"/>
                    <a:gd name="T17" fmla="*/ 187 h 303"/>
                    <a:gd name="T18" fmla="*/ 11 w 172"/>
                    <a:gd name="T19" fmla="*/ 152 h 303"/>
                    <a:gd name="T20" fmla="*/ 0 w 172"/>
                    <a:gd name="T21" fmla="*/ 62 h 303"/>
                    <a:gd name="T22" fmla="*/ 11 w 172"/>
                    <a:gd name="T23" fmla="*/ 0 h 303"/>
                    <a:gd name="T24" fmla="*/ 11 w 172"/>
                    <a:gd name="T25" fmla="*/ 0 h 30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2"/>
                    <a:gd name="T40" fmla="*/ 0 h 303"/>
                    <a:gd name="T41" fmla="*/ 172 w 172"/>
                    <a:gd name="T42" fmla="*/ 303 h 30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2" h="303">
                      <a:moveTo>
                        <a:pt x="11" y="0"/>
                      </a:moveTo>
                      <a:lnTo>
                        <a:pt x="47" y="50"/>
                      </a:lnTo>
                      <a:lnTo>
                        <a:pt x="102" y="62"/>
                      </a:lnTo>
                      <a:lnTo>
                        <a:pt x="172" y="166"/>
                      </a:lnTo>
                      <a:lnTo>
                        <a:pt x="147" y="263"/>
                      </a:lnTo>
                      <a:lnTo>
                        <a:pt x="114" y="298"/>
                      </a:lnTo>
                      <a:lnTo>
                        <a:pt x="78" y="303"/>
                      </a:lnTo>
                      <a:lnTo>
                        <a:pt x="20" y="243"/>
                      </a:lnTo>
                      <a:lnTo>
                        <a:pt x="52" y="187"/>
                      </a:lnTo>
                      <a:lnTo>
                        <a:pt x="11" y="152"/>
                      </a:lnTo>
                      <a:lnTo>
                        <a:pt x="0" y="6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38"/>
                <p:cNvSpPr>
                  <a:spLocks/>
                </p:cNvSpPr>
                <p:nvPr/>
              </p:nvSpPr>
              <p:spPr bwMode="gray">
                <a:xfrm>
                  <a:off x="1539" y="0"/>
                  <a:ext cx="388" cy="671"/>
                </a:xfrm>
                <a:custGeom>
                  <a:avLst/>
                  <a:gdLst>
                    <a:gd name="T0" fmla="*/ 371 w 388"/>
                    <a:gd name="T1" fmla="*/ 22 h 671"/>
                    <a:gd name="T2" fmla="*/ 278 w 388"/>
                    <a:gd name="T3" fmla="*/ 6 h 671"/>
                    <a:gd name="T4" fmla="*/ 259 w 388"/>
                    <a:gd name="T5" fmla="*/ 15 h 671"/>
                    <a:gd name="T6" fmla="*/ 239 w 388"/>
                    <a:gd name="T7" fmla="*/ 0 h 671"/>
                    <a:gd name="T8" fmla="*/ 164 w 388"/>
                    <a:gd name="T9" fmla="*/ 60 h 671"/>
                    <a:gd name="T10" fmla="*/ 129 w 388"/>
                    <a:gd name="T11" fmla="*/ 100 h 671"/>
                    <a:gd name="T12" fmla="*/ 67 w 388"/>
                    <a:gd name="T13" fmla="*/ 120 h 671"/>
                    <a:gd name="T14" fmla="*/ 62 w 388"/>
                    <a:gd name="T15" fmla="*/ 150 h 671"/>
                    <a:gd name="T16" fmla="*/ 17 w 388"/>
                    <a:gd name="T17" fmla="*/ 157 h 671"/>
                    <a:gd name="T18" fmla="*/ 0 w 388"/>
                    <a:gd name="T19" fmla="*/ 197 h 671"/>
                    <a:gd name="T20" fmla="*/ 70 w 388"/>
                    <a:gd name="T21" fmla="*/ 267 h 671"/>
                    <a:gd name="T22" fmla="*/ 132 w 388"/>
                    <a:gd name="T23" fmla="*/ 257 h 671"/>
                    <a:gd name="T24" fmla="*/ 222 w 388"/>
                    <a:gd name="T25" fmla="*/ 187 h 671"/>
                    <a:gd name="T26" fmla="*/ 217 w 388"/>
                    <a:gd name="T27" fmla="*/ 252 h 671"/>
                    <a:gd name="T28" fmla="*/ 184 w 388"/>
                    <a:gd name="T29" fmla="*/ 267 h 671"/>
                    <a:gd name="T30" fmla="*/ 176 w 388"/>
                    <a:gd name="T31" fmla="*/ 318 h 671"/>
                    <a:gd name="T32" fmla="*/ 117 w 388"/>
                    <a:gd name="T33" fmla="*/ 293 h 671"/>
                    <a:gd name="T34" fmla="*/ 109 w 388"/>
                    <a:gd name="T35" fmla="*/ 323 h 671"/>
                    <a:gd name="T36" fmla="*/ 204 w 388"/>
                    <a:gd name="T37" fmla="*/ 435 h 671"/>
                    <a:gd name="T38" fmla="*/ 137 w 388"/>
                    <a:gd name="T39" fmla="*/ 453 h 671"/>
                    <a:gd name="T40" fmla="*/ 125 w 388"/>
                    <a:gd name="T41" fmla="*/ 500 h 671"/>
                    <a:gd name="T42" fmla="*/ 187 w 388"/>
                    <a:gd name="T43" fmla="*/ 500 h 671"/>
                    <a:gd name="T44" fmla="*/ 211 w 388"/>
                    <a:gd name="T45" fmla="*/ 569 h 671"/>
                    <a:gd name="T46" fmla="*/ 132 w 388"/>
                    <a:gd name="T47" fmla="*/ 538 h 671"/>
                    <a:gd name="T48" fmla="*/ 109 w 388"/>
                    <a:gd name="T49" fmla="*/ 656 h 671"/>
                    <a:gd name="T50" fmla="*/ 169 w 388"/>
                    <a:gd name="T51" fmla="*/ 671 h 671"/>
                    <a:gd name="T52" fmla="*/ 324 w 388"/>
                    <a:gd name="T53" fmla="*/ 646 h 671"/>
                    <a:gd name="T54" fmla="*/ 385 w 388"/>
                    <a:gd name="T55" fmla="*/ 585 h 671"/>
                    <a:gd name="T56" fmla="*/ 319 w 388"/>
                    <a:gd name="T57" fmla="*/ 560 h 671"/>
                    <a:gd name="T58" fmla="*/ 378 w 388"/>
                    <a:gd name="T59" fmla="*/ 418 h 671"/>
                    <a:gd name="T60" fmla="*/ 336 w 388"/>
                    <a:gd name="T61" fmla="*/ 343 h 671"/>
                    <a:gd name="T62" fmla="*/ 375 w 388"/>
                    <a:gd name="T63" fmla="*/ 288 h 671"/>
                    <a:gd name="T64" fmla="*/ 360 w 388"/>
                    <a:gd name="T65" fmla="*/ 247 h 671"/>
                    <a:gd name="T66" fmla="*/ 375 w 388"/>
                    <a:gd name="T67" fmla="*/ 197 h 671"/>
                    <a:gd name="T68" fmla="*/ 375 w 388"/>
                    <a:gd name="T69" fmla="*/ 112 h 671"/>
                    <a:gd name="T70" fmla="*/ 339 w 388"/>
                    <a:gd name="T71" fmla="*/ 125 h 671"/>
                    <a:gd name="T72" fmla="*/ 388 w 388"/>
                    <a:gd name="T73" fmla="*/ 60 h 671"/>
                    <a:gd name="T74" fmla="*/ 371 w 388"/>
                    <a:gd name="T75" fmla="*/ 22 h 671"/>
                    <a:gd name="T76" fmla="*/ 371 w 388"/>
                    <a:gd name="T77" fmla="*/ 22 h 671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88"/>
                    <a:gd name="T118" fmla="*/ 0 h 671"/>
                    <a:gd name="T119" fmla="*/ 388 w 388"/>
                    <a:gd name="T120" fmla="*/ 671 h 671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88" h="671">
                      <a:moveTo>
                        <a:pt x="371" y="22"/>
                      </a:moveTo>
                      <a:lnTo>
                        <a:pt x="278" y="6"/>
                      </a:lnTo>
                      <a:lnTo>
                        <a:pt x="259" y="15"/>
                      </a:lnTo>
                      <a:lnTo>
                        <a:pt x="239" y="0"/>
                      </a:lnTo>
                      <a:lnTo>
                        <a:pt x="164" y="60"/>
                      </a:lnTo>
                      <a:lnTo>
                        <a:pt x="129" y="100"/>
                      </a:lnTo>
                      <a:lnTo>
                        <a:pt x="67" y="120"/>
                      </a:lnTo>
                      <a:lnTo>
                        <a:pt x="62" y="150"/>
                      </a:lnTo>
                      <a:lnTo>
                        <a:pt x="17" y="157"/>
                      </a:lnTo>
                      <a:lnTo>
                        <a:pt x="0" y="197"/>
                      </a:lnTo>
                      <a:lnTo>
                        <a:pt x="70" y="267"/>
                      </a:lnTo>
                      <a:lnTo>
                        <a:pt x="132" y="257"/>
                      </a:lnTo>
                      <a:lnTo>
                        <a:pt x="222" y="187"/>
                      </a:lnTo>
                      <a:lnTo>
                        <a:pt x="217" y="252"/>
                      </a:lnTo>
                      <a:lnTo>
                        <a:pt x="184" y="267"/>
                      </a:lnTo>
                      <a:lnTo>
                        <a:pt x="176" y="318"/>
                      </a:lnTo>
                      <a:lnTo>
                        <a:pt x="117" y="293"/>
                      </a:lnTo>
                      <a:lnTo>
                        <a:pt x="109" y="323"/>
                      </a:lnTo>
                      <a:lnTo>
                        <a:pt x="204" y="435"/>
                      </a:lnTo>
                      <a:lnTo>
                        <a:pt x="137" y="453"/>
                      </a:lnTo>
                      <a:lnTo>
                        <a:pt x="125" y="500"/>
                      </a:lnTo>
                      <a:lnTo>
                        <a:pt x="187" y="500"/>
                      </a:lnTo>
                      <a:lnTo>
                        <a:pt x="211" y="569"/>
                      </a:lnTo>
                      <a:lnTo>
                        <a:pt x="132" y="538"/>
                      </a:lnTo>
                      <a:lnTo>
                        <a:pt x="109" y="656"/>
                      </a:lnTo>
                      <a:lnTo>
                        <a:pt x="169" y="671"/>
                      </a:lnTo>
                      <a:lnTo>
                        <a:pt x="324" y="646"/>
                      </a:lnTo>
                      <a:lnTo>
                        <a:pt x="385" y="585"/>
                      </a:lnTo>
                      <a:lnTo>
                        <a:pt x="319" y="560"/>
                      </a:lnTo>
                      <a:lnTo>
                        <a:pt x="378" y="418"/>
                      </a:lnTo>
                      <a:lnTo>
                        <a:pt x="336" y="343"/>
                      </a:lnTo>
                      <a:lnTo>
                        <a:pt x="375" y="288"/>
                      </a:lnTo>
                      <a:lnTo>
                        <a:pt x="360" y="247"/>
                      </a:lnTo>
                      <a:lnTo>
                        <a:pt x="375" y="197"/>
                      </a:lnTo>
                      <a:lnTo>
                        <a:pt x="375" y="112"/>
                      </a:lnTo>
                      <a:lnTo>
                        <a:pt x="339" y="125"/>
                      </a:lnTo>
                      <a:lnTo>
                        <a:pt x="388" y="60"/>
                      </a:lnTo>
                      <a:lnTo>
                        <a:pt x="371" y="22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39"/>
                <p:cNvSpPr>
                  <a:spLocks/>
                </p:cNvSpPr>
                <p:nvPr/>
              </p:nvSpPr>
              <p:spPr bwMode="gray">
                <a:xfrm>
                  <a:off x="1701" y="855"/>
                  <a:ext cx="1216" cy="861"/>
                </a:xfrm>
                <a:custGeom>
                  <a:avLst/>
                  <a:gdLst>
                    <a:gd name="T0" fmla="*/ 199 w 1216"/>
                    <a:gd name="T1" fmla="*/ 0 h 861"/>
                    <a:gd name="T2" fmla="*/ 149 w 1216"/>
                    <a:gd name="T3" fmla="*/ 125 h 861"/>
                    <a:gd name="T4" fmla="*/ 169 w 1216"/>
                    <a:gd name="T5" fmla="*/ 217 h 861"/>
                    <a:gd name="T6" fmla="*/ 176 w 1216"/>
                    <a:gd name="T7" fmla="*/ 277 h 861"/>
                    <a:gd name="T8" fmla="*/ 156 w 1216"/>
                    <a:gd name="T9" fmla="*/ 236 h 861"/>
                    <a:gd name="T10" fmla="*/ 111 w 1216"/>
                    <a:gd name="T11" fmla="*/ 45 h 861"/>
                    <a:gd name="T12" fmla="*/ 0 w 1216"/>
                    <a:gd name="T13" fmla="*/ 125 h 861"/>
                    <a:gd name="T14" fmla="*/ 114 w 1216"/>
                    <a:gd name="T15" fmla="*/ 302 h 861"/>
                    <a:gd name="T16" fmla="*/ 146 w 1216"/>
                    <a:gd name="T17" fmla="*/ 383 h 861"/>
                    <a:gd name="T18" fmla="*/ 211 w 1216"/>
                    <a:gd name="T19" fmla="*/ 358 h 861"/>
                    <a:gd name="T20" fmla="*/ 313 w 1216"/>
                    <a:gd name="T21" fmla="*/ 368 h 861"/>
                    <a:gd name="T22" fmla="*/ 340 w 1216"/>
                    <a:gd name="T23" fmla="*/ 363 h 861"/>
                    <a:gd name="T24" fmla="*/ 392 w 1216"/>
                    <a:gd name="T25" fmla="*/ 343 h 861"/>
                    <a:gd name="T26" fmla="*/ 410 w 1216"/>
                    <a:gd name="T27" fmla="*/ 321 h 861"/>
                    <a:gd name="T28" fmla="*/ 433 w 1216"/>
                    <a:gd name="T29" fmla="*/ 281 h 861"/>
                    <a:gd name="T30" fmla="*/ 462 w 1216"/>
                    <a:gd name="T31" fmla="*/ 326 h 861"/>
                    <a:gd name="T32" fmla="*/ 504 w 1216"/>
                    <a:gd name="T33" fmla="*/ 358 h 861"/>
                    <a:gd name="T34" fmla="*/ 586 w 1216"/>
                    <a:gd name="T35" fmla="*/ 383 h 861"/>
                    <a:gd name="T36" fmla="*/ 626 w 1216"/>
                    <a:gd name="T37" fmla="*/ 423 h 861"/>
                    <a:gd name="T38" fmla="*/ 684 w 1216"/>
                    <a:gd name="T39" fmla="*/ 433 h 861"/>
                    <a:gd name="T40" fmla="*/ 699 w 1216"/>
                    <a:gd name="T41" fmla="*/ 610 h 861"/>
                    <a:gd name="T42" fmla="*/ 688 w 1216"/>
                    <a:gd name="T43" fmla="*/ 686 h 861"/>
                    <a:gd name="T44" fmla="*/ 586 w 1216"/>
                    <a:gd name="T45" fmla="*/ 746 h 861"/>
                    <a:gd name="T46" fmla="*/ 668 w 1216"/>
                    <a:gd name="T47" fmla="*/ 826 h 861"/>
                    <a:gd name="T48" fmla="*/ 688 w 1216"/>
                    <a:gd name="T49" fmla="*/ 721 h 861"/>
                    <a:gd name="T50" fmla="*/ 796 w 1216"/>
                    <a:gd name="T51" fmla="*/ 751 h 861"/>
                    <a:gd name="T52" fmla="*/ 903 w 1216"/>
                    <a:gd name="T53" fmla="*/ 819 h 861"/>
                    <a:gd name="T54" fmla="*/ 1009 w 1216"/>
                    <a:gd name="T55" fmla="*/ 826 h 861"/>
                    <a:gd name="T56" fmla="*/ 1198 w 1216"/>
                    <a:gd name="T57" fmla="*/ 806 h 861"/>
                    <a:gd name="T58" fmla="*/ 1019 w 1216"/>
                    <a:gd name="T59" fmla="*/ 721 h 861"/>
                    <a:gd name="T60" fmla="*/ 1216 w 1216"/>
                    <a:gd name="T61" fmla="*/ 756 h 861"/>
                    <a:gd name="T62" fmla="*/ 1117 w 1216"/>
                    <a:gd name="T63" fmla="*/ 605 h 861"/>
                    <a:gd name="T64" fmla="*/ 969 w 1216"/>
                    <a:gd name="T65" fmla="*/ 503 h 861"/>
                    <a:gd name="T66" fmla="*/ 1039 w 1216"/>
                    <a:gd name="T67" fmla="*/ 480 h 861"/>
                    <a:gd name="T68" fmla="*/ 1129 w 1216"/>
                    <a:gd name="T69" fmla="*/ 528 h 861"/>
                    <a:gd name="T70" fmla="*/ 1062 w 1216"/>
                    <a:gd name="T71" fmla="*/ 346 h 861"/>
                    <a:gd name="T72" fmla="*/ 1022 w 1216"/>
                    <a:gd name="T73" fmla="*/ 326 h 861"/>
                    <a:gd name="T74" fmla="*/ 945 w 1216"/>
                    <a:gd name="T75" fmla="*/ 306 h 861"/>
                    <a:gd name="T76" fmla="*/ 785 w 1216"/>
                    <a:gd name="T77" fmla="*/ 302 h 861"/>
                    <a:gd name="T78" fmla="*/ 763 w 1216"/>
                    <a:gd name="T79" fmla="*/ 236 h 861"/>
                    <a:gd name="T80" fmla="*/ 776 w 1216"/>
                    <a:gd name="T81" fmla="*/ 200 h 861"/>
                    <a:gd name="T82" fmla="*/ 704 w 1216"/>
                    <a:gd name="T83" fmla="*/ 175 h 861"/>
                    <a:gd name="T84" fmla="*/ 586 w 1216"/>
                    <a:gd name="T85" fmla="*/ 162 h 861"/>
                    <a:gd name="T86" fmla="*/ 480 w 1216"/>
                    <a:gd name="T87" fmla="*/ 110 h 861"/>
                    <a:gd name="T88" fmla="*/ 348 w 1216"/>
                    <a:gd name="T89" fmla="*/ 85 h 861"/>
                    <a:gd name="T90" fmla="*/ 348 w 1216"/>
                    <a:gd name="T91" fmla="*/ 162 h 861"/>
                    <a:gd name="T92" fmla="*/ 293 w 1216"/>
                    <a:gd name="T93" fmla="*/ 162 h 861"/>
                    <a:gd name="T94" fmla="*/ 246 w 1216"/>
                    <a:gd name="T95" fmla="*/ 45 h 861"/>
                    <a:gd name="T96" fmla="*/ 226 w 1216"/>
                    <a:gd name="T97" fmla="*/ 5 h 8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216"/>
                    <a:gd name="T148" fmla="*/ 0 h 861"/>
                    <a:gd name="T149" fmla="*/ 1216 w 1216"/>
                    <a:gd name="T150" fmla="*/ 861 h 861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216" h="861">
                      <a:moveTo>
                        <a:pt x="226" y="5"/>
                      </a:moveTo>
                      <a:lnTo>
                        <a:pt x="199" y="0"/>
                      </a:lnTo>
                      <a:lnTo>
                        <a:pt x="126" y="55"/>
                      </a:lnTo>
                      <a:lnTo>
                        <a:pt x="149" y="125"/>
                      </a:lnTo>
                      <a:lnTo>
                        <a:pt x="146" y="167"/>
                      </a:lnTo>
                      <a:lnTo>
                        <a:pt x="169" y="217"/>
                      </a:lnTo>
                      <a:lnTo>
                        <a:pt x="208" y="236"/>
                      </a:lnTo>
                      <a:lnTo>
                        <a:pt x="176" y="277"/>
                      </a:lnTo>
                      <a:lnTo>
                        <a:pt x="141" y="277"/>
                      </a:lnTo>
                      <a:lnTo>
                        <a:pt x="156" y="236"/>
                      </a:lnTo>
                      <a:lnTo>
                        <a:pt x="94" y="150"/>
                      </a:lnTo>
                      <a:lnTo>
                        <a:pt x="111" y="45"/>
                      </a:lnTo>
                      <a:lnTo>
                        <a:pt x="70" y="45"/>
                      </a:lnTo>
                      <a:lnTo>
                        <a:pt x="0" y="125"/>
                      </a:lnTo>
                      <a:lnTo>
                        <a:pt x="0" y="236"/>
                      </a:lnTo>
                      <a:lnTo>
                        <a:pt x="114" y="302"/>
                      </a:lnTo>
                      <a:lnTo>
                        <a:pt x="99" y="321"/>
                      </a:lnTo>
                      <a:lnTo>
                        <a:pt x="146" y="383"/>
                      </a:lnTo>
                      <a:lnTo>
                        <a:pt x="191" y="388"/>
                      </a:lnTo>
                      <a:lnTo>
                        <a:pt x="211" y="358"/>
                      </a:lnTo>
                      <a:lnTo>
                        <a:pt x="238" y="373"/>
                      </a:lnTo>
                      <a:lnTo>
                        <a:pt x="313" y="368"/>
                      </a:lnTo>
                      <a:lnTo>
                        <a:pt x="286" y="316"/>
                      </a:lnTo>
                      <a:lnTo>
                        <a:pt x="340" y="363"/>
                      </a:lnTo>
                      <a:lnTo>
                        <a:pt x="387" y="363"/>
                      </a:lnTo>
                      <a:lnTo>
                        <a:pt x="392" y="343"/>
                      </a:lnTo>
                      <a:lnTo>
                        <a:pt x="343" y="333"/>
                      </a:lnTo>
                      <a:lnTo>
                        <a:pt x="410" y="321"/>
                      </a:lnTo>
                      <a:lnTo>
                        <a:pt x="371" y="267"/>
                      </a:lnTo>
                      <a:lnTo>
                        <a:pt x="433" y="281"/>
                      </a:lnTo>
                      <a:lnTo>
                        <a:pt x="425" y="408"/>
                      </a:lnTo>
                      <a:lnTo>
                        <a:pt x="462" y="326"/>
                      </a:lnTo>
                      <a:lnTo>
                        <a:pt x="480" y="378"/>
                      </a:lnTo>
                      <a:lnTo>
                        <a:pt x="504" y="358"/>
                      </a:lnTo>
                      <a:lnTo>
                        <a:pt x="524" y="398"/>
                      </a:lnTo>
                      <a:lnTo>
                        <a:pt x="586" y="383"/>
                      </a:lnTo>
                      <a:lnTo>
                        <a:pt x="589" y="428"/>
                      </a:lnTo>
                      <a:lnTo>
                        <a:pt x="626" y="423"/>
                      </a:lnTo>
                      <a:lnTo>
                        <a:pt x="644" y="448"/>
                      </a:lnTo>
                      <a:lnTo>
                        <a:pt x="684" y="433"/>
                      </a:lnTo>
                      <a:lnTo>
                        <a:pt x="719" y="488"/>
                      </a:lnTo>
                      <a:lnTo>
                        <a:pt x="699" y="610"/>
                      </a:lnTo>
                      <a:lnTo>
                        <a:pt x="723" y="645"/>
                      </a:lnTo>
                      <a:lnTo>
                        <a:pt x="688" y="686"/>
                      </a:lnTo>
                      <a:lnTo>
                        <a:pt x="606" y="696"/>
                      </a:lnTo>
                      <a:lnTo>
                        <a:pt x="586" y="746"/>
                      </a:lnTo>
                      <a:lnTo>
                        <a:pt x="609" y="819"/>
                      </a:lnTo>
                      <a:lnTo>
                        <a:pt x="668" y="826"/>
                      </a:lnTo>
                      <a:lnTo>
                        <a:pt x="729" y="764"/>
                      </a:lnTo>
                      <a:lnTo>
                        <a:pt x="688" y="721"/>
                      </a:lnTo>
                      <a:lnTo>
                        <a:pt x="746" y="746"/>
                      </a:lnTo>
                      <a:lnTo>
                        <a:pt x="796" y="751"/>
                      </a:lnTo>
                      <a:lnTo>
                        <a:pt x="887" y="794"/>
                      </a:lnTo>
                      <a:lnTo>
                        <a:pt x="903" y="819"/>
                      </a:lnTo>
                      <a:lnTo>
                        <a:pt x="992" y="861"/>
                      </a:lnTo>
                      <a:lnTo>
                        <a:pt x="1009" y="826"/>
                      </a:lnTo>
                      <a:lnTo>
                        <a:pt x="1176" y="836"/>
                      </a:lnTo>
                      <a:lnTo>
                        <a:pt x="1198" y="806"/>
                      </a:lnTo>
                      <a:lnTo>
                        <a:pt x="1168" y="761"/>
                      </a:lnTo>
                      <a:lnTo>
                        <a:pt x="1019" y="721"/>
                      </a:lnTo>
                      <a:lnTo>
                        <a:pt x="1129" y="726"/>
                      </a:lnTo>
                      <a:lnTo>
                        <a:pt x="1216" y="756"/>
                      </a:lnTo>
                      <a:lnTo>
                        <a:pt x="1164" y="640"/>
                      </a:lnTo>
                      <a:lnTo>
                        <a:pt x="1117" y="605"/>
                      </a:lnTo>
                      <a:lnTo>
                        <a:pt x="974" y="550"/>
                      </a:lnTo>
                      <a:lnTo>
                        <a:pt x="969" y="503"/>
                      </a:lnTo>
                      <a:lnTo>
                        <a:pt x="913" y="463"/>
                      </a:lnTo>
                      <a:lnTo>
                        <a:pt x="1039" y="480"/>
                      </a:lnTo>
                      <a:lnTo>
                        <a:pt x="1062" y="518"/>
                      </a:lnTo>
                      <a:lnTo>
                        <a:pt x="1129" y="528"/>
                      </a:lnTo>
                      <a:lnTo>
                        <a:pt x="1121" y="333"/>
                      </a:lnTo>
                      <a:lnTo>
                        <a:pt x="1062" y="346"/>
                      </a:lnTo>
                      <a:lnTo>
                        <a:pt x="1056" y="373"/>
                      </a:lnTo>
                      <a:lnTo>
                        <a:pt x="1022" y="326"/>
                      </a:lnTo>
                      <a:lnTo>
                        <a:pt x="1004" y="346"/>
                      </a:lnTo>
                      <a:lnTo>
                        <a:pt x="945" y="306"/>
                      </a:lnTo>
                      <a:lnTo>
                        <a:pt x="831" y="302"/>
                      </a:lnTo>
                      <a:lnTo>
                        <a:pt x="785" y="302"/>
                      </a:lnTo>
                      <a:lnTo>
                        <a:pt x="831" y="222"/>
                      </a:lnTo>
                      <a:lnTo>
                        <a:pt x="763" y="236"/>
                      </a:lnTo>
                      <a:lnTo>
                        <a:pt x="728" y="222"/>
                      </a:lnTo>
                      <a:lnTo>
                        <a:pt x="776" y="200"/>
                      </a:lnTo>
                      <a:lnTo>
                        <a:pt x="734" y="162"/>
                      </a:lnTo>
                      <a:lnTo>
                        <a:pt x="704" y="175"/>
                      </a:lnTo>
                      <a:lnTo>
                        <a:pt x="694" y="150"/>
                      </a:lnTo>
                      <a:lnTo>
                        <a:pt x="586" y="162"/>
                      </a:lnTo>
                      <a:lnTo>
                        <a:pt x="609" y="115"/>
                      </a:lnTo>
                      <a:lnTo>
                        <a:pt x="480" y="110"/>
                      </a:lnTo>
                      <a:lnTo>
                        <a:pt x="438" y="45"/>
                      </a:lnTo>
                      <a:lnTo>
                        <a:pt x="348" y="85"/>
                      </a:lnTo>
                      <a:lnTo>
                        <a:pt x="375" y="110"/>
                      </a:lnTo>
                      <a:lnTo>
                        <a:pt x="348" y="162"/>
                      </a:lnTo>
                      <a:lnTo>
                        <a:pt x="313" y="130"/>
                      </a:lnTo>
                      <a:lnTo>
                        <a:pt x="293" y="162"/>
                      </a:lnTo>
                      <a:lnTo>
                        <a:pt x="246" y="125"/>
                      </a:lnTo>
                      <a:lnTo>
                        <a:pt x="246" y="45"/>
                      </a:lnTo>
                      <a:lnTo>
                        <a:pt x="226" y="5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40"/>
                <p:cNvSpPr>
                  <a:spLocks/>
                </p:cNvSpPr>
                <p:nvPr/>
              </p:nvSpPr>
              <p:spPr bwMode="gray">
                <a:xfrm>
                  <a:off x="2231" y="1288"/>
                  <a:ext cx="84" cy="95"/>
                </a:xfrm>
                <a:custGeom>
                  <a:avLst/>
                  <a:gdLst>
                    <a:gd name="T0" fmla="*/ 46 w 84"/>
                    <a:gd name="T1" fmla="*/ 0 h 95"/>
                    <a:gd name="T2" fmla="*/ 0 w 84"/>
                    <a:gd name="T3" fmla="*/ 35 h 95"/>
                    <a:gd name="T4" fmla="*/ 52 w 84"/>
                    <a:gd name="T5" fmla="*/ 95 h 95"/>
                    <a:gd name="T6" fmla="*/ 84 w 84"/>
                    <a:gd name="T7" fmla="*/ 70 h 95"/>
                    <a:gd name="T8" fmla="*/ 76 w 84"/>
                    <a:gd name="T9" fmla="*/ 10 h 95"/>
                    <a:gd name="T10" fmla="*/ 46 w 84"/>
                    <a:gd name="T11" fmla="*/ 0 h 95"/>
                    <a:gd name="T12" fmla="*/ 46 w 84"/>
                    <a:gd name="T13" fmla="*/ 0 h 9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4"/>
                    <a:gd name="T22" fmla="*/ 0 h 95"/>
                    <a:gd name="T23" fmla="*/ 84 w 84"/>
                    <a:gd name="T24" fmla="*/ 95 h 9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4" h="95">
                      <a:moveTo>
                        <a:pt x="46" y="0"/>
                      </a:moveTo>
                      <a:lnTo>
                        <a:pt x="0" y="35"/>
                      </a:lnTo>
                      <a:lnTo>
                        <a:pt x="52" y="95"/>
                      </a:lnTo>
                      <a:lnTo>
                        <a:pt x="84" y="70"/>
                      </a:lnTo>
                      <a:lnTo>
                        <a:pt x="76" y="1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41"/>
                <p:cNvSpPr>
                  <a:spLocks/>
                </p:cNvSpPr>
                <p:nvPr/>
              </p:nvSpPr>
              <p:spPr bwMode="gray">
                <a:xfrm>
                  <a:off x="2146" y="1288"/>
                  <a:ext cx="39" cy="50"/>
                </a:xfrm>
                <a:custGeom>
                  <a:avLst/>
                  <a:gdLst>
                    <a:gd name="T0" fmla="*/ 0 w 39"/>
                    <a:gd name="T1" fmla="*/ 0 h 50"/>
                    <a:gd name="T2" fmla="*/ 3 w 39"/>
                    <a:gd name="T3" fmla="*/ 40 h 50"/>
                    <a:gd name="T4" fmla="*/ 39 w 39"/>
                    <a:gd name="T5" fmla="*/ 50 h 50"/>
                    <a:gd name="T6" fmla="*/ 0 w 39"/>
                    <a:gd name="T7" fmla="*/ 0 h 50"/>
                    <a:gd name="T8" fmla="*/ 0 w 39"/>
                    <a:gd name="T9" fmla="*/ 0 h 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50"/>
                    <a:gd name="T17" fmla="*/ 39 w 39"/>
                    <a:gd name="T18" fmla="*/ 50 h 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50">
                      <a:moveTo>
                        <a:pt x="0" y="0"/>
                      </a:moveTo>
                      <a:lnTo>
                        <a:pt x="3" y="40"/>
                      </a:lnTo>
                      <a:lnTo>
                        <a:pt x="39" y="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42"/>
                <p:cNvSpPr>
                  <a:spLocks/>
                </p:cNvSpPr>
                <p:nvPr/>
              </p:nvSpPr>
              <p:spPr bwMode="gray">
                <a:xfrm>
                  <a:off x="1975" y="1586"/>
                  <a:ext cx="278" cy="256"/>
                </a:xfrm>
                <a:custGeom>
                  <a:avLst/>
                  <a:gdLst>
                    <a:gd name="T0" fmla="*/ 32 w 278"/>
                    <a:gd name="T1" fmla="*/ 0 h 256"/>
                    <a:gd name="T2" fmla="*/ 51 w 278"/>
                    <a:gd name="T3" fmla="*/ 25 h 256"/>
                    <a:gd name="T4" fmla="*/ 32 w 278"/>
                    <a:gd name="T5" fmla="*/ 50 h 256"/>
                    <a:gd name="T6" fmla="*/ 151 w 278"/>
                    <a:gd name="T7" fmla="*/ 75 h 256"/>
                    <a:gd name="T8" fmla="*/ 278 w 278"/>
                    <a:gd name="T9" fmla="*/ 150 h 256"/>
                    <a:gd name="T10" fmla="*/ 250 w 278"/>
                    <a:gd name="T11" fmla="*/ 175 h 256"/>
                    <a:gd name="T12" fmla="*/ 151 w 278"/>
                    <a:gd name="T13" fmla="*/ 160 h 256"/>
                    <a:gd name="T14" fmla="*/ 91 w 278"/>
                    <a:gd name="T15" fmla="*/ 256 h 256"/>
                    <a:gd name="T16" fmla="*/ 4 w 278"/>
                    <a:gd name="T17" fmla="*/ 236 h 256"/>
                    <a:gd name="T18" fmla="*/ 12 w 278"/>
                    <a:gd name="T19" fmla="*/ 110 h 256"/>
                    <a:gd name="T20" fmla="*/ 0 w 278"/>
                    <a:gd name="T21" fmla="*/ 25 h 256"/>
                    <a:gd name="T22" fmla="*/ 32 w 278"/>
                    <a:gd name="T23" fmla="*/ 0 h 256"/>
                    <a:gd name="T24" fmla="*/ 32 w 278"/>
                    <a:gd name="T25" fmla="*/ 0 h 25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8"/>
                    <a:gd name="T40" fmla="*/ 0 h 256"/>
                    <a:gd name="T41" fmla="*/ 278 w 278"/>
                    <a:gd name="T42" fmla="*/ 256 h 25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8" h="256">
                      <a:moveTo>
                        <a:pt x="32" y="0"/>
                      </a:moveTo>
                      <a:lnTo>
                        <a:pt x="51" y="25"/>
                      </a:lnTo>
                      <a:lnTo>
                        <a:pt x="32" y="50"/>
                      </a:lnTo>
                      <a:lnTo>
                        <a:pt x="151" y="75"/>
                      </a:lnTo>
                      <a:lnTo>
                        <a:pt x="278" y="150"/>
                      </a:lnTo>
                      <a:lnTo>
                        <a:pt x="250" y="175"/>
                      </a:lnTo>
                      <a:lnTo>
                        <a:pt x="151" y="160"/>
                      </a:lnTo>
                      <a:lnTo>
                        <a:pt x="91" y="256"/>
                      </a:lnTo>
                      <a:lnTo>
                        <a:pt x="4" y="236"/>
                      </a:lnTo>
                      <a:lnTo>
                        <a:pt x="12" y="110"/>
                      </a:lnTo>
                      <a:lnTo>
                        <a:pt x="0" y="25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43"/>
                <p:cNvSpPr>
                  <a:spLocks/>
                </p:cNvSpPr>
                <p:nvPr/>
              </p:nvSpPr>
              <p:spPr bwMode="gray">
                <a:xfrm>
                  <a:off x="1234" y="923"/>
                  <a:ext cx="66" cy="65"/>
                </a:xfrm>
                <a:custGeom>
                  <a:avLst/>
                  <a:gdLst>
                    <a:gd name="T0" fmla="*/ 0 w 66"/>
                    <a:gd name="T1" fmla="*/ 35 h 65"/>
                    <a:gd name="T2" fmla="*/ 32 w 66"/>
                    <a:gd name="T3" fmla="*/ 65 h 65"/>
                    <a:gd name="T4" fmla="*/ 66 w 66"/>
                    <a:gd name="T5" fmla="*/ 29 h 65"/>
                    <a:gd name="T6" fmla="*/ 21 w 66"/>
                    <a:gd name="T7" fmla="*/ 29 h 65"/>
                    <a:gd name="T8" fmla="*/ 0 w 66"/>
                    <a:gd name="T9" fmla="*/ 0 h 65"/>
                    <a:gd name="T10" fmla="*/ 0 w 66"/>
                    <a:gd name="T11" fmla="*/ 35 h 65"/>
                    <a:gd name="T12" fmla="*/ 0 w 66"/>
                    <a:gd name="T13" fmla="*/ 35 h 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6"/>
                    <a:gd name="T22" fmla="*/ 0 h 65"/>
                    <a:gd name="T23" fmla="*/ 66 w 66"/>
                    <a:gd name="T24" fmla="*/ 65 h 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6" h="65">
                      <a:moveTo>
                        <a:pt x="0" y="35"/>
                      </a:moveTo>
                      <a:lnTo>
                        <a:pt x="32" y="65"/>
                      </a:lnTo>
                      <a:lnTo>
                        <a:pt x="66" y="29"/>
                      </a:lnTo>
                      <a:lnTo>
                        <a:pt x="21" y="29"/>
                      </a:lnTo>
                      <a:lnTo>
                        <a:pt x="0" y="0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Freeform 44"/>
                <p:cNvSpPr>
                  <a:spLocks/>
                </p:cNvSpPr>
                <p:nvPr/>
              </p:nvSpPr>
              <p:spPr bwMode="gray">
                <a:xfrm>
                  <a:off x="1954" y="845"/>
                  <a:ext cx="112" cy="80"/>
                </a:xfrm>
                <a:custGeom>
                  <a:avLst/>
                  <a:gdLst>
                    <a:gd name="T0" fmla="*/ 0 w 112"/>
                    <a:gd name="T1" fmla="*/ 10 h 80"/>
                    <a:gd name="T2" fmla="*/ 26 w 112"/>
                    <a:gd name="T3" fmla="*/ 80 h 80"/>
                    <a:gd name="T4" fmla="*/ 112 w 112"/>
                    <a:gd name="T5" fmla="*/ 55 h 80"/>
                    <a:gd name="T6" fmla="*/ 108 w 112"/>
                    <a:gd name="T7" fmla="*/ 3 h 80"/>
                    <a:gd name="T8" fmla="*/ 65 w 112"/>
                    <a:gd name="T9" fmla="*/ 0 h 80"/>
                    <a:gd name="T10" fmla="*/ 0 w 112"/>
                    <a:gd name="T11" fmla="*/ 10 h 80"/>
                    <a:gd name="T12" fmla="*/ 0 w 112"/>
                    <a:gd name="T13" fmla="*/ 10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2"/>
                    <a:gd name="T22" fmla="*/ 0 h 80"/>
                    <a:gd name="T23" fmla="*/ 112 w 112"/>
                    <a:gd name="T24" fmla="*/ 80 h 8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2" h="80">
                      <a:moveTo>
                        <a:pt x="0" y="10"/>
                      </a:moveTo>
                      <a:lnTo>
                        <a:pt x="26" y="80"/>
                      </a:lnTo>
                      <a:lnTo>
                        <a:pt x="112" y="55"/>
                      </a:lnTo>
                      <a:lnTo>
                        <a:pt x="108" y="3"/>
                      </a:lnTo>
                      <a:lnTo>
                        <a:pt x="65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1" name="Freeform 51"/>
              <p:cNvSpPr>
                <a:spLocks/>
              </p:cNvSpPr>
              <p:nvPr/>
            </p:nvSpPr>
            <p:spPr bwMode="gray">
              <a:xfrm>
                <a:off x="7059296" y="2616829"/>
                <a:ext cx="1525731" cy="1529749"/>
              </a:xfrm>
              <a:custGeom>
                <a:avLst/>
                <a:gdLst>
                  <a:gd name="T0" fmla="*/ 0 w 1448"/>
                  <a:gd name="T1" fmla="*/ 11393 h 1567"/>
                  <a:gd name="T2" fmla="*/ 2865 w 1448"/>
                  <a:gd name="T3" fmla="*/ 21307 h 1567"/>
                  <a:gd name="T4" fmla="*/ 7112 w 1448"/>
                  <a:gd name="T5" fmla="*/ 25888 h 1567"/>
                  <a:gd name="T6" fmla="*/ 4385 w 1448"/>
                  <a:gd name="T7" fmla="*/ 31803 h 1567"/>
                  <a:gd name="T8" fmla="*/ 4846 w 1448"/>
                  <a:gd name="T9" fmla="*/ 33144 h 1567"/>
                  <a:gd name="T10" fmla="*/ 4385 w 1448"/>
                  <a:gd name="T11" fmla="*/ 37292 h 1567"/>
                  <a:gd name="T12" fmla="*/ 12071 w 1448"/>
                  <a:gd name="T13" fmla="*/ 43999 h 1567"/>
                  <a:gd name="T14" fmla="*/ 14540 w 1448"/>
                  <a:gd name="T15" fmla="*/ 64881 h 1567"/>
                  <a:gd name="T16" fmla="*/ 11071 w 1448"/>
                  <a:gd name="T17" fmla="*/ 70358 h 1567"/>
                  <a:gd name="T18" fmla="*/ 17674 w 1448"/>
                  <a:gd name="T19" fmla="*/ 84571 h 1567"/>
                  <a:gd name="T20" fmla="*/ 19511 w 1448"/>
                  <a:gd name="T21" fmla="*/ 90768 h 1567"/>
                  <a:gd name="T22" fmla="*/ 24491 w 1448"/>
                  <a:gd name="T23" fmla="*/ 128060 h 1567"/>
                  <a:gd name="T24" fmla="*/ 38287 w 1448"/>
                  <a:gd name="T25" fmla="*/ 136282 h 1567"/>
                  <a:gd name="T26" fmla="*/ 50258 w 1448"/>
                  <a:gd name="T27" fmla="*/ 134402 h 1567"/>
                  <a:gd name="T28" fmla="*/ 65451 w 1448"/>
                  <a:gd name="T29" fmla="*/ 130366 h 1567"/>
                  <a:gd name="T30" fmla="*/ 64713 w 1448"/>
                  <a:gd name="T31" fmla="*/ 114110 h 1567"/>
                  <a:gd name="T32" fmla="*/ 69158 w 1448"/>
                  <a:gd name="T33" fmla="*/ 106748 h 1567"/>
                  <a:gd name="T34" fmla="*/ 68381 w 1448"/>
                  <a:gd name="T35" fmla="*/ 99068 h 1567"/>
                  <a:gd name="T36" fmla="*/ 76275 w 1448"/>
                  <a:gd name="T37" fmla="*/ 92959 h 1567"/>
                  <a:gd name="T38" fmla="*/ 82435 w 1448"/>
                  <a:gd name="T39" fmla="*/ 87237 h 1567"/>
                  <a:gd name="T40" fmla="*/ 75268 w 1448"/>
                  <a:gd name="T41" fmla="*/ 82613 h 1567"/>
                  <a:gd name="T42" fmla="*/ 61461 w 1448"/>
                  <a:gd name="T43" fmla="*/ 114428 h 1567"/>
                  <a:gd name="T44" fmla="*/ 63384 w 1448"/>
                  <a:gd name="T45" fmla="*/ 92706 h 1567"/>
                  <a:gd name="T46" fmla="*/ 68901 w 1448"/>
                  <a:gd name="T47" fmla="*/ 80674 h 1567"/>
                  <a:gd name="T48" fmla="*/ 73287 w 1448"/>
                  <a:gd name="T49" fmla="*/ 76697 h 1567"/>
                  <a:gd name="T50" fmla="*/ 92798 w 1448"/>
                  <a:gd name="T51" fmla="*/ 50814 h 1567"/>
                  <a:gd name="T52" fmla="*/ 96117 w 1448"/>
                  <a:gd name="T53" fmla="*/ 43999 h 1567"/>
                  <a:gd name="T54" fmla="*/ 72484 w 1448"/>
                  <a:gd name="T55" fmla="*/ 58497 h 1567"/>
                  <a:gd name="T56" fmla="*/ 69704 w 1448"/>
                  <a:gd name="T57" fmla="*/ 53123 h 1567"/>
                  <a:gd name="T58" fmla="*/ 68182 w 1448"/>
                  <a:gd name="T59" fmla="*/ 56730 h 1567"/>
                  <a:gd name="T60" fmla="*/ 66571 w 1448"/>
                  <a:gd name="T61" fmla="*/ 63540 h 1567"/>
                  <a:gd name="T62" fmla="*/ 59346 w 1448"/>
                  <a:gd name="T63" fmla="*/ 61337 h 1567"/>
                  <a:gd name="T64" fmla="*/ 54697 w 1448"/>
                  <a:gd name="T65" fmla="*/ 57524 h 1567"/>
                  <a:gd name="T66" fmla="*/ 49851 w 1448"/>
                  <a:gd name="T67" fmla="*/ 44793 h 1567"/>
                  <a:gd name="T68" fmla="*/ 52031 w 1448"/>
                  <a:gd name="T69" fmla="*/ 41796 h 1567"/>
                  <a:gd name="T70" fmla="*/ 62725 w 1448"/>
                  <a:gd name="T71" fmla="*/ 41796 h 1567"/>
                  <a:gd name="T72" fmla="*/ 54151 w 1448"/>
                  <a:gd name="T73" fmla="*/ 25888 h 1567"/>
                  <a:gd name="T74" fmla="*/ 50915 w 1448"/>
                  <a:gd name="T75" fmla="*/ 21751 h 1567"/>
                  <a:gd name="T76" fmla="*/ 45919 w 1448"/>
                  <a:gd name="T77" fmla="*/ 11831 h 1567"/>
                  <a:gd name="T78" fmla="*/ 40966 w 1448"/>
                  <a:gd name="T79" fmla="*/ 6815 h 1567"/>
                  <a:gd name="T80" fmla="*/ 44607 w 1448"/>
                  <a:gd name="T81" fmla="*/ 17127 h 1567"/>
                  <a:gd name="T82" fmla="*/ 35658 w 1448"/>
                  <a:gd name="T83" fmla="*/ 20411 h 1567"/>
                  <a:gd name="T84" fmla="*/ 32189 w 1448"/>
                  <a:gd name="T85" fmla="*/ 21751 h 1567"/>
                  <a:gd name="T86" fmla="*/ 30404 w 1448"/>
                  <a:gd name="T87" fmla="*/ 17127 h 1567"/>
                  <a:gd name="T88" fmla="*/ 27169 w 1448"/>
                  <a:gd name="T89" fmla="*/ 4869 h 1567"/>
                  <a:gd name="T90" fmla="*/ 21626 w 1448"/>
                  <a:gd name="T91" fmla="*/ 6815 h 1567"/>
                  <a:gd name="T92" fmla="*/ 17380 w 1448"/>
                  <a:gd name="T93" fmla="*/ 3105 h 1567"/>
                  <a:gd name="T94" fmla="*/ 8431 w 1448"/>
                  <a:gd name="T95" fmla="*/ 0 h 1567"/>
                  <a:gd name="T96" fmla="*/ 9951 w 1448"/>
                  <a:gd name="T97" fmla="*/ 3105 h 1567"/>
                  <a:gd name="T98" fmla="*/ 1002 w 1448"/>
                  <a:gd name="T99" fmla="*/ 4149 h 156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48"/>
                  <a:gd name="T151" fmla="*/ 0 h 1567"/>
                  <a:gd name="T152" fmla="*/ 1448 w 1448"/>
                  <a:gd name="T153" fmla="*/ 1567 h 156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48" h="1567">
                    <a:moveTo>
                      <a:pt x="15" y="47"/>
                    </a:moveTo>
                    <a:lnTo>
                      <a:pt x="0" y="129"/>
                    </a:lnTo>
                    <a:lnTo>
                      <a:pt x="43" y="186"/>
                    </a:lnTo>
                    <a:lnTo>
                      <a:pt x="43" y="241"/>
                    </a:lnTo>
                    <a:lnTo>
                      <a:pt x="83" y="241"/>
                    </a:lnTo>
                    <a:lnTo>
                      <a:pt x="107" y="293"/>
                    </a:lnTo>
                    <a:lnTo>
                      <a:pt x="95" y="350"/>
                    </a:lnTo>
                    <a:lnTo>
                      <a:pt x="66" y="360"/>
                    </a:lnTo>
                    <a:lnTo>
                      <a:pt x="43" y="381"/>
                    </a:lnTo>
                    <a:lnTo>
                      <a:pt x="73" y="375"/>
                    </a:lnTo>
                    <a:lnTo>
                      <a:pt x="78" y="401"/>
                    </a:lnTo>
                    <a:lnTo>
                      <a:pt x="66" y="422"/>
                    </a:lnTo>
                    <a:lnTo>
                      <a:pt x="153" y="447"/>
                    </a:lnTo>
                    <a:lnTo>
                      <a:pt x="182" y="498"/>
                    </a:lnTo>
                    <a:lnTo>
                      <a:pt x="269" y="591"/>
                    </a:lnTo>
                    <a:lnTo>
                      <a:pt x="219" y="734"/>
                    </a:lnTo>
                    <a:lnTo>
                      <a:pt x="174" y="741"/>
                    </a:lnTo>
                    <a:lnTo>
                      <a:pt x="167" y="796"/>
                    </a:lnTo>
                    <a:lnTo>
                      <a:pt x="205" y="853"/>
                    </a:lnTo>
                    <a:lnTo>
                      <a:pt x="266" y="957"/>
                    </a:lnTo>
                    <a:lnTo>
                      <a:pt x="257" y="992"/>
                    </a:lnTo>
                    <a:lnTo>
                      <a:pt x="294" y="1027"/>
                    </a:lnTo>
                    <a:lnTo>
                      <a:pt x="257" y="1101"/>
                    </a:lnTo>
                    <a:lnTo>
                      <a:pt x="369" y="1449"/>
                    </a:lnTo>
                    <a:lnTo>
                      <a:pt x="448" y="1531"/>
                    </a:lnTo>
                    <a:lnTo>
                      <a:pt x="577" y="1542"/>
                    </a:lnTo>
                    <a:lnTo>
                      <a:pt x="660" y="1567"/>
                    </a:lnTo>
                    <a:lnTo>
                      <a:pt x="757" y="1521"/>
                    </a:lnTo>
                    <a:lnTo>
                      <a:pt x="771" y="1547"/>
                    </a:lnTo>
                    <a:lnTo>
                      <a:pt x="986" y="1475"/>
                    </a:lnTo>
                    <a:lnTo>
                      <a:pt x="991" y="1399"/>
                    </a:lnTo>
                    <a:lnTo>
                      <a:pt x="975" y="1291"/>
                    </a:lnTo>
                    <a:lnTo>
                      <a:pt x="1007" y="1218"/>
                    </a:lnTo>
                    <a:lnTo>
                      <a:pt x="1042" y="1208"/>
                    </a:lnTo>
                    <a:lnTo>
                      <a:pt x="1047" y="1146"/>
                    </a:lnTo>
                    <a:lnTo>
                      <a:pt x="1030" y="1121"/>
                    </a:lnTo>
                    <a:lnTo>
                      <a:pt x="1145" y="1079"/>
                    </a:lnTo>
                    <a:lnTo>
                      <a:pt x="1149" y="1052"/>
                    </a:lnTo>
                    <a:lnTo>
                      <a:pt x="1191" y="1052"/>
                    </a:lnTo>
                    <a:lnTo>
                      <a:pt x="1242" y="987"/>
                    </a:lnTo>
                    <a:lnTo>
                      <a:pt x="1206" y="940"/>
                    </a:lnTo>
                    <a:lnTo>
                      <a:pt x="1134" y="935"/>
                    </a:lnTo>
                    <a:lnTo>
                      <a:pt x="991" y="1111"/>
                    </a:lnTo>
                    <a:lnTo>
                      <a:pt x="926" y="1295"/>
                    </a:lnTo>
                    <a:lnTo>
                      <a:pt x="948" y="1114"/>
                    </a:lnTo>
                    <a:lnTo>
                      <a:pt x="955" y="1049"/>
                    </a:lnTo>
                    <a:lnTo>
                      <a:pt x="1013" y="1007"/>
                    </a:lnTo>
                    <a:lnTo>
                      <a:pt x="1038" y="913"/>
                    </a:lnTo>
                    <a:lnTo>
                      <a:pt x="1085" y="893"/>
                    </a:lnTo>
                    <a:lnTo>
                      <a:pt x="1104" y="868"/>
                    </a:lnTo>
                    <a:lnTo>
                      <a:pt x="1376" y="718"/>
                    </a:lnTo>
                    <a:lnTo>
                      <a:pt x="1398" y="575"/>
                    </a:lnTo>
                    <a:lnTo>
                      <a:pt x="1436" y="539"/>
                    </a:lnTo>
                    <a:lnTo>
                      <a:pt x="1448" y="498"/>
                    </a:lnTo>
                    <a:lnTo>
                      <a:pt x="1408" y="458"/>
                    </a:lnTo>
                    <a:lnTo>
                      <a:pt x="1092" y="662"/>
                    </a:lnTo>
                    <a:lnTo>
                      <a:pt x="1050" y="657"/>
                    </a:lnTo>
                    <a:lnTo>
                      <a:pt x="1050" y="601"/>
                    </a:lnTo>
                    <a:lnTo>
                      <a:pt x="1013" y="579"/>
                    </a:lnTo>
                    <a:lnTo>
                      <a:pt x="1027" y="642"/>
                    </a:lnTo>
                    <a:lnTo>
                      <a:pt x="1053" y="741"/>
                    </a:lnTo>
                    <a:lnTo>
                      <a:pt x="1003" y="719"/>
                    </a:lnTo>
                    <a:lnTo>
                      <a:pt x="948" y="736"/>
                    </a:lnTo>
                    <a:lnTo>
                      <a:pt x="894" y="694"/>
                    </a:lnTo>
                    <a:lnTo>
                      <a:pt x="871" y="711"/>
                    </a:lnTo>
                    <a:lnTo>
                      <a:pt x="824" y="651"/>
                    </a:lnTo>
                    <a:lnTo>
                      <a:pt x="767" y="575"/>
                    </a:lnTo>
                    <a:lnTo>
                      <a:pt x="751" y="507"/>
                    </a:lnTo>
                    <a:lnTo>
                      <a:pt x="781" y="507"/>
                    </a:lnTo>
                    <a:lnTo>
                      <a:pt x="784" y="473"/>
                    </a:lnTo>
                    <a:lnTo>
                      <a:pt x="879" y="483"/>
                    </a:lnTo>
                    <a:lnTo>
                      <a:pt x="945" y="473"/>
                    </a:lnTo>
                    <a:lnTo>
                      <a:pt x="923" y="396"/>
                    </a:lnTo>
                    <a:lnTo>
                      <a:pt x="816" y="293"/>
                    </a:lnTo>
                    <a:lnTo>
                      <a:pt x="814" y="241"/>
                    </a:lnTo>
                    <a:lnTo>
                      <a:pt x="767" y="246"/>
                    </a:lnTo>
                    <a:lnTo>
                      <a:pt x="736" y="149"/>
                    </a:lnTo>
                    <a:lnTo>
                      <a:pt x="692" y="134"/>
                    </a:lnTo>
                    <a:lnTo>
                      <a:pt x="677" y="92"/>
                    </a:lnTo>
                    <a:lnTo>
                      <a:pt x="617" y="77"/>
                    </a:lnTo>
                    <a:lnTo>
                      <a:pt x="652" y="139"/>
                    </a:lnTo>
                    <a:lnTo>
                      <a:pt x="672" y="194"/>
                    </a:lnTo>
                    <a:lnTo>
                      <a:pt x="608" y="268"/>
                    </a:lnTo>
                    <a:lnTo>
                      <a:pt x="537" y="231"/>
                    </a:lnTo>
                    <a:lnTo>
                      <a:pt x="508" y="251"/>
                    </a:lnTo>
                    <a:lnTo>
                      <a:pt x="485" y="246"/>
                    </a:lnTo>
                    <a:lnTo>
                      <a:pt x="493" y="194"/>
                    </a:lnTo>
                    <a:lnTo>
                      <a:pt x="458" y="194"/>
                    </a:lnTo>
                    <a:lnTo>
                      <a:pt x="433" y="52"/>
                    </a:lnTo>
                    <a:lnTo>
                      <a:pt x="409" y="55"/>
                    </a:lnTo>
                    <a:lnTo>
                      <a:pt x="394" y="82"/>
                    </a:lnTo>
                    <a:lnTo>
                      <a:pt x="326" y="77"/>
                    </a:lnTo>
                    <a:lnTo>
                      <a:pt x="302" y="52"/>
                    </a:lnTo>
                    <a:lnTo>
                      <a:pt x="262" y="35"/>
                    </a:lnTo>
                    <a:lnTo>
                      <a:pt x="250" y="10"/>
                    </a:lnTo>
                    <a:lnTo>
                      <a:pt x="127" y="0"/>
                    </a:lnTo>
                    <a:lnTo>
                      <a:pt x="157" y="20"/>
                    </a:lnTo>
                    <a:lnTo>
                      <a:pt x="150" y="35"/>
                    </a:lnTo>
                    <a:lnTo>
                      <a:pt x="78" y="35"/>
                    </a:lnTo>
                    <a:lnTo>
                      <a:pt x="15" y="47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143391" y="1444347"/>
              <a:ext cx="4965113" cy="3143627"/>
              <a:chOff x="4143391" y="1444347"/>
              <a:chExt cx="4965113" cy="3143627"/>
            </a:xfrm>
            <a:grpFill/>
          </p:grpSpPr>
          <p:sp>
            <p:nvSpPr>
              <p:cNvPr id="10" name="Freeform 13"/>
              <p:cNvSpPr>
                <a:spLocks/>
              </p:cNvSpPr>
              <p:nvPr/>
            </p:nvSpPr>
            <p:spPr bwMode="gray">
              <a:xfrm>
                <a:off x="6364209" y="3301622"/>
                <a:ext cx="1508425" cy="1286352"/>
              </a:xfrm>
              <a:custGeom>
                <a:avLst/>
                <a:gdLst>
                  <a:gd name="T0" fmla="*/ 0 w 1432"/>
                  <a:gd name="T1" fmla="*/ 34634 h 1318"/>
                  <a:gd name="T2" fmla="*/ 2526 w 1432"/>
                  <a:gd name="T3" fmla="*/ 66057 h 1318"/>
                  <a:gd name="T4" fmla="*/ 4100 w 1432"/>
                  <a:gd name="T5" fmla="*/ 62504 h 1318"/>
                  <a:gd name="T6" fmla="*/ 7107 w 1432"/>
                  <a:gd name="T7" fmla="*/ 67650 h 1318"/>
                  <a:gd name="T8" fmla="*/ 4299 w 1432"/>
                  <a:gd name="T9" fmla="*/ 66929 h 1318"/>
                  <a:gd name="T10" fmla="*/ 9229 w 1432"/>
                  <a:gd name="T11" fmla="*/ 73305 h 1318"/>
                  <a:gd name="T12" fmla="*/ 15179 w 1432"/>
                  <a:gd name="T13" fmla="*/ 74470 h 1318"/>
                  <a:gd name="T14" fmla="*/ 27045 w 1432"/>
                  <a:gd name="T15" fmla="*/ 70023 h 1318"/>
                  <a:gd name="T16" fmla="*/ 31147 w 1432"/>
                  <a:gd name="T17" fmla="*/ 66929 h 1318"/>
                  <a:gd name="T18" fmla="*/ 41375 w 1432"/>
                  <a:gd name="T19" fmla="*/ 70462 h 1318"/>
                  <a:gd name="T20" fmla="*/ 43687 w 1432"/>
                  <a:gd name="T21" fmla="*/ 70817 h 1318"/>
                  <a:gd name="T22" fmla="*/ 45214 w 1432"/>
                  <a:gd name="T23" fmla="*/ 73570 h 1318"/>
                  <a:gd name="T24" fmla="*/ 48987 w 1432"/>
                  <a:gd name="T25" fmla="*/ 80746 h 1318"/>
                  <a:gd name="T26" fmla="*/ 52631 w 1432"/>
                  <a:gd name="T27" fmla="*/ 82530 h 1318"/>
                  <a:gd name="T28" fmla="*/ 59847 w 1432"/>
                  <a:gd name="T29" fmla="*/ 83503 h 1318"/>
                  <a:gd name="T30" fmla="*/ 62313 w 1432"/>
                  <a:gd name="T31" fmla="*/ 79951 h 1318"/>
                  <a:gd name="T32" fmla="*/ 71847 w 1432"/>
                  <a:gd name="T33" fmla="*/ 85342 h 1318"/>
                  <a:gd name="T34" fmla="*/ 71847 w 1432"/>
                  <a:gd name="T35" fmla="*/ 90029 h 1318"/>
                  <a:gd name="T36" fmla="*/ 65605 w 1432"/>
                  <a:gd name="T37" fmla="*/ 85624 h 1318"/>
                  <a:gd name="T38" fmla="*/ 65149 w 1432"/>
                  <a:gd name="T39" fmla="*/ 90029 h 1318"/>
                  <a:gd name="T40" fmla="*/ 63833 w 1432"/>
                  <a:gd name="T41" fmla="*/ 109182 h 1318"/>
                  <a:gd name="T42" fmla="*/ 62313 w 1432"/>
                  <a:gd name="T43" fmla="*/ 111994 h 1318"/>
                  <a:gd name="T44" fmla="*/ 64171 w 1432"/>
                  <a:gd name="T45" fmla="*/ 116694 h 1318"/>
                  <a:gd name="T46" fmla="*/ 65409 w 1432"/>
                  <a:gd name="T47" fmla="*/ 111568 h 1318"/>
                  <a:gd name="T48" fmla="*/ 74834 w 1432"/>
                  <a:gd name="T49" fmla="*/ 107841 h 1318"/>
                  <a:gd name="T50" fmla="*/ 80393 w 1432"/>
                  <a:gd name="T51" fmla="*/ 102343 h 1318"/>
                  <a:gd name="T52" fmla="*/ 76692 w 1432"/>
                  <a:gd name="T53" fmla="*/ 99249 h 1318"/>
                  <a:gd name="T54" fmla="*/ 76294 w 1432"/>
                  <a:gd name="T55" fmla="*/ 95949 h 1318"/>
                  <a:gd name="T56" fmla="*/ 82055 w 1432"/>
                  <a:gd name="T57" fmla="*/ 90750 h 1318"/>
                  <a:gd name="T58" fmla="*/ 85233 w 1432"/>
                  <a:gd name="T59" fmla="*/ 88882 h 1318"/>
                  <a:gd name="T60" fmla="*/ 90127 w 1432"/>
                  <a:gd name="T61" fmla="*/ 83930 h 1318"/>
                  <a:gd name="T62" fmla="*/ 94002 w 1432"/>
                  <a:gd name="T63" fmla="*/ 72408 h 1318"/>
                  <a:gd name="T64" fmla="*/ 81791 w 1432"/>
                  <a:gd name="T65" fmla="*/ 74369 h 1318"/>
                  <a:gd name="T66" fmla="*/ 70535 w 1432"/>
                  <a:gd name="T67" fmla="*/ 69170 h 1318"/>
                  <a:gd name="T68" fmla="*/ 60853 w 1432"/>
                  <a:gd name="T69" fmla="*/ 35433 h 1318"/>
                  <a:gd name="T70" fmla="*/ 50646 w 1432"/>
                  <a:gd name="T71" fmla="*/ 25497 h 1318"/>
                  <a:gd name="T72" fmla="*/ 47786 w 1432"/>
                  <a:gd name="T73" fmla="*/ 17621 h 1318"/>
                  <a:gd name="T74" fmla="*/ 45015 w 1432"/>
                  <a:gd name="T75" fmla="*/ 7072 h 1318"/>
                  <a:gd name="T76" fmla="*/ 30280 w 1432"/>
                  <a:gd name="T77" fmla="*/ 7440 h 1318"/>
                  <a:gd name="T78" fmla="*/ 24519 w 1432"/>
                  <a:gd name="T79" fmla="*/ 2812 h 1318"/>
                  <a:gd name="T80" fmla="*/ 15989 w 1432"/>
                  <a:gd name="T81" fmla="*/ 0 h 131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432"/>
                  <a:gd name="T124" fmla="*/ 0 h 1318"/>
                  <a:gd name="T125" fmla="*/ 1432 w 1432"/>
                  <a:gd name="T126" fmla="*/ 1318 h 131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432" h="1318">
                    <a:moveTo>
                      <a:pt x="241" y="0"/>
                    </a:moveTo>
                    <a:lnTo>
                      <a:pt x="0" y="391"/>
                    </a:lnTo>
                    <a:lnTo>
                      <a:pt x="3" y="759"/>
                    </a:lnTo>
                    <a:lnTo>
                      <a:pt x="38" y="746"/>
                    </a:lnTo>
                    <a:lnTo>
                      <a:pt x="35" y="729"/>
                    </a:lnTo>
                    <a:lnTo>
                      <a:pt x="62" y="706"/>
                    </a:lnTo>
                    <a:lnTo>
                      <a:pt x="87" y="743"/>
                    </a:lnTo>
                    <a:lnTo>
                      <a:pt x="107" y="764"/>
                    </a:lnTo>
                    <a:lnTo>
                      <a:pt x="84" y="783"/>
                    </a:lnTo>
                    <a:lnTo>
                      <a:pt x="65" y="756"/>
                    </a:lnTo>
                    <a:lnTo>
                      <a:pt x="50" y="796"/>
                    </a:lnTo>
                    <a:lnTo>
                      <a:pt x="139" y="828"/>
                    </a:lnTo>
                    <a:lnTo>
                      <a:pt x="160" y="800"/>
                    </a:lnTo>
                    <a:lnTo>
                      <a:pt x="229" y="841"/>
                    </a:lnTo>
                    <a:lnTo>
                      <a:pt x="405" y="831"/>
                    </a:lnTo>
                    <a:lnTo>
                      <a:pt x="408" y="791"/>
                    </a:lnTo>
                    <a:lnTo>
                      <a:pt x="470" y="778"/>
                    </a:lnTo>
                    <a:lnTo>
                      <a:pt x="470" y="756"/>
                    </a:lnTo>
                    <a:lnTo>
                      <a:pt x="550" y="738"/>
                    </a:lnTo>
                    <a:lnTo>
                      <a:pt x="624" y="796"/>
                    </a:lnTo>
                    <a:lnTo>
                      <a:pt x="634" y="836"/>
                    </a:lnTo>
                    <a:lnTo>
                      <a:pt x="659" y="800"/>
                    </a:lnTo>
                    <a:lnTo>
                      <a:pt x="687" y="800"/>
                    </a:lnTo>
                    <a:lnTo>
                      <a:pt x="682" y="831"/>
                    </a:lnTo>
                    <a:lnTo>
                      <a:pt x="711" y="831"/>
                    </a:lnTo>
                    <a:lnTo>
                      <a:pt x="739" y="912"/>
                    </a:lnTo>
                    <a:lnTo>
                      <a:pt x="913" y="903"/>
                    </a:lnTo>
                    <a:lnTo>
                      <a:pt x="794" y="932"/>
                    </a:lnTo>
                    <a:lnTo>
                      <a:pt x="806" y="948"/>
                    </a:lnTo>
                    <a:lnTo>
                      <a:pt x="903" y="943"/>
                    </a:lnTo>
                    <a:lnTo>
                      <a:pt x="960" y="953"/>
                    </a:lnTo>
                    <a:lnTo>
                      <a:pt x="940" y="903"/>
                    </a:lnTo>
                    <a:lnTo>
                      <a:pt x="1029" y="903"/>
                    </a:lnTo>
                    <a:lnTo>
                      <a:pt x="1084" y="964"/>
                    </a:lnTo>
                    <a:lnTo>
                      <a:pt x="1102" y="967"/>
                    </a:lnTo>
                    <a:lnTo>
                      <a:pt x="1084" y="1017"/>
                    </a:lnTo>
                    <a:lnTo>
                      <a:pt x="1003" y="1004"/>
                    </a:lnTo>
                    <a:lnTo>
                      <a:pt x="990" y="967"/>
                    </a:lnTo>
                    <a:lnTo>
                      <a:pt x="963" y="967"/>
                    </a:lnTo>
                    <a:lnTo>
                      <a:pt x="983" y="1017"/>
                    </a:lnTo>
                    <a:lnTo>
                      <a:pt x="978" y="1106"/>
                    </a:lnTo>
                    <a:lnTo>
                      <a:pt x="963" y="1233"/>
                    </a:lnTo>
                    <a:lnTo>
                      <a:pt x="975" y="1255"/>
                    </a:lnTo>
                    <a:lnTo>
                      <a:pt x="940" y="1265"/>
                    </a:lnTo>
                    <a:lnTo>
                      <a:pt x="935" y="1295"/>
                    </a:lnTo>
                    <a:lnTo>
                      <a:pt x="968" y="1318"/>
                    </a:lnTo>
                    <a:lnTo>
                      <a:pt x="990" y="1288"/>
                    </a:lnTo>
                    <a:lnTo>
                      <a:pt x="987" y="1260"/>
                    </a:lnTo>
                    <a:lnTo>
                      <a:pt x="1064" y="1223"/>
                    </a:lnTo>
                    <a:lnTo>
                      <a:pt x="1129" y="1218"/>
                    </a:lnTo>
                    <a:lnTo>
                      <a:pt x="1136" y="1183"/>
                    </a:lnTo>
                    <a:lnTo>
                      <a:pt x="1213" y="1156"/>
                    </a:lnTo>
                    <a:lnTo>
                      <a:pt x="1196" y="1106"/>
                    </a:lnTo>
                    <a:lnTo>
                      <a:pt x="1157" y="1121"/>
                    </a:lnTo>
                    <a:lnTo>
                      <a:pt x="1132" y="1126"/>
                    </a:lnTo>
                    <a:lnTo>
                      <a:pt x="1151" y="1084"/>
                    </a:lnTo>
                    <a:lnTo>
                      <a:pt x="1199" y="1039"/>
                    </a:lnTo>
                    <a:lnTo>
                      <a:pt x="1238" y="1025"/>
                    </a:lnTo>
                    <a:lnTo>
                      <a:pt x="1289" y="1034"/>
                    </a:lnTo>
                    <a:lnTo>
                      <a:pt x="1286" y="1004"/>
                    </a:lnTo>
                    <a:lnTo>
                      <a:pt x="1303" y="977"/>
                    </a:lnTo>
                    <a:lnTo>
                      <a:pt x="1360" y="948"/>
                    </a:lnTo>
                    <a:lnTo>
                      <a:pt x="1432" y="846"/>
                    </a:lnTo>
                    <a:lnTo>
                      <a:pt x="1418" y="818"/>
                    </a:lnTo>
                    <a:lnTo>
                      <a:pt x="1323" y="865"/>
                    </a:lnTo>
                    <a:lnTo>
                      <a:pt x="1234" y="840"/>
                    </a:lnTo>
                    <a:lnTo>
                      <a:pt x="1111" y="830"/>
                    </a:lnTo>
                    <a:lnTo>
                      <a:pt x="1064" y="781"/>
                    </a:lnTo>
                    <a:lnTo>
                      <a:pt x="1030" y="748"/>
                    </a:lnTo>
                    <a:lnTo>
                      <a:pt x="918" y="400"/>
                    </a:lnTo>
                    <a:lnTo>
                      <a:pt x="871" y="400"/>
                    </a:lnTo>
                    <a:lnTo>
                      <a:pt x="764" y="288"/>
                    </a:lnTo>
                    <a:lnTo>
                      <a:pt x="746" y="284"/>
                    </a:lnTo>
                    <a:lnTo>
                      <a:pt x="721" y="199"/>
                    </a:lnTo>
                    <a:lnTo>
                      <a:pt x="694" y="152"/>
                    </a:lnTo>
                    <a:lnTo>
                      <a:pt x="679" y="80"/>
                    </a:lnTo>
                    <a:lnTo>
                      <a:pt x="550" y="84"/>
                    </a:lnTo>
                    <a:lnTo>
                      <a:pt x="457" y="84"/>
                    </a:lnTo>
                    <a:lnTo>
                      <a:pt x="376" y="53"/>
                    </a:lnTo>
                    <a:lnTo>
                      <a:pt x="370" y="32"/>
                    </a:lnTo>
                    <a:lnTo>
                      <a:pt x="24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4143391" y="1842496"/>
                <a:ext cx="768634" cy="1104750"/>
              </a:xfrm>
              <a:custGeom>
                <a:avLst/>
                <a:gdLst>
                  <a:gd name="T0" fmla="*/ 32976 w 729"/>
                  <a:gd name="T1" fmla="*/ 0 h 1131"/>
                  <a:gd name="T2" fmla="*/ 0 w 729"/>
                  <a:gd name="T3" fmla="*/ 67798 h 1131"/>
                  <a:gd name="T4" fmla="*/ 3642 w 729"/>
                  <a:gd name="T5" fmla="*/ 70242 h 1131"/>
                  <a:gd name="T6" fmla="*/ 5244 w 729"/>
                  <a:gd name="T7" fmla="*/ 69641 h 1131"/>
                  <a:gd name="T8" fmla="*/ 5649 w 729"/>
                  <a:gd name="T9" fmla="*/ 76832 h 1131"/>
                  <a:gd name="T10" fmla="*/ 17673 w 729"/>
                  <a:gd name="T11" fmla="*/ 84526 h 1131"/>
                  <a:gd name="T12" fmla="*/ 30706 w 729"/>
                  <a:gd name="T13" fmla="*/ 92323 h 1131"/>
                  <a:gd name="T14" fmla="*/ 35156 w 729"/>
                  <a:gd name="T15" fmla="*/ 94463 h 1131"/>
                  <a:gd name="T16" fmla="*/ 48379 w 729"/>
                  <a:gd name="T17" fmla="*/ 100210 h 1131"/>
                  <a:gd name="T18" fmla="*/ 47983 w 729"/>
                  <a:gd name="T19" fmla="*/ 90555 h 1131"/>
                  <a:gd name="T20" fmla="*/ 42617 w 729"/>
                  <a:gd name="T21" fmla="*/ 87885 h 1131"/>
                  <a:gd name="T22" fmla="*/ 40152 w 729"/>
                  <a:gd name="T23" fmla="*/ 60535 h 1131"/>
                  <a:gd name="T24" fmla="*/ 37771 w 729"/>
                  <a:gd name="T25" fmla="*/ 49186 h 1131"/>
                  <a:gd name="T26" fmla="*/ 38824 w 729"/>
                  <a:gd name="T27" fmla="*/ 40943 h 1131"/>
                  <a:gd name="T28" fmla="*/ 36966 w 729"/>
                  <a:gd name="T29" fmla="*/ 37907 h 1131"/>
                  <a:gd name="T30" fmla="*/ 38278 w 729"/>
                  <a:gd name="T31" fmla="*/ 32599 h 1131"/>
                  <a:gd name="T32" fmla="*/ 35767 w 729"/>
                  <a:gd name="T33" fmla="*/ 29493 h 1131"/>
                  <a:gd name="T34" fmla="*/ 39088 w 729"/>
                  <a:gd name="T35" fmla="*/ 13370 h 1131"/>
                  <a:gd name="T36" fmla="*/ 36769 w 729"/>
                  <a:gd name="T37" fmla="*/ 4587 h 1131"/>
                  <a:gd name="T38" fmla="*/ 32976 w 729"/>
                  <a:gd name="T39" fmla="*/ 0 h 1131"/>
                  <a:gd name="T40" fmla="*/ 32976 w 729"/>
                  <a:gd name="T41" fmla="*/ 0 h 11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9"/>
                  <a:gd name="T64" fmla="*/ 0 h 1131"/>
                  <a:gd name="T65" fmla="*/ 729 w 729"/>
                  <a:gd name="T66" fmla="*/ 1131 h 113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9" h="1131">
                    <a:moveTo>
                      <a:pt x="497" y="0"/>
                    </a:moveTo>
                    <a:lnTo>
                      <a:pt x="0" y="765"/>
                    </a:lnTo>
                    <a:lnTo>
                      <a:pt x="55" y="793"/>
                    </a:lnTo>
                    <a:lnTo>
                      <a:pt x="79" y="786"/>
                    </a:lnTo>
                    <a:lnTo>
                      <a:pt x="85" y="867"/>
                    </a:lnTo>
                    <a:lnTo>
                      <a:pt x="266" y="954"/>
                    </a:lnTo>
                    <a:lnTo>
                      <a:pt x="463" y="1042"/>
                    </a:lnTo>
                    <a:lnTo>
                      <a:pt x="530" y="1066"/>
                    </a:lnTo>
                    <a:lnTo>
                      <a:pt x="729" y="1131"/>
                    </a:lnTo>
                    <a:lnTo>
                      <a:pt x="723" y="1022"/>
                    </a:lnTo>
                    <a:lnTo>
                      <a:pt x="642" y="992"/>
                    </a:lnTo>
                    <a:lnTo>
                      <a:pt x="605" y="683"/>
                    </a:lnTo>
                    <a:lnTo>
                      <a:pt x="569" y="555"/>
                    </a:lnTo>
                    <a:lnTo>
                      <a:pt x="585" y="462"/>
                    </a:lnTo>
                    <a:lnTo>
                      <a:pt x="557" y="428"/>
                    </a:lnTo>
                    <a:lnTo>
                      <a:pt x="577" y="368"/>
                    </a:lnTo>
                    <a:lnTo>
                      <a:pt x="539" y="333"/>
                    </a:lnTo>
                    <a:lnTo>
                      <a:pt x="589" y="151"/>
                    </a:lnTo>
                    <a:lnTo>
                      <a:pt x="554" y="52"/>
                    </a:lnTo>
                    <a:lnTo>
                      <a:pt x="49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/>
            </p:nvSpPr>
            <p:spPr bwMode="gray">
              <a:xfrm>
                <a:off x="8426397" y="3703923"/>
                <a:ext cx="132673" cy="55489"/>
              </a:xfrm>
              <a:custGeom>
                <a:avLst/>
                <a:gdLst>
                  <a:gd name="T0" fmla="*/ 196 w 127"/>
                  <a:gd name="T1" fmla="*/ 0 h 57"/>
                  <a:gd name="T2" fmla="*/ 0 w 127"/>
                  <a:gd name="T3" fmla="*/ 2402 h 57"/>
                  <a:gd name="T4" fmla="*/ 2602 w 127"/>
                  <a:gd name="T5" fmla="*/ 4844 h 57"/>
                  <a:gd name="T6" fmla="*/ 5412 w 127"/>
                  <a:gd name="T7" fmla="*/ 5096 h 57"/>
                  <a:gd name="T8" fmla="*/ 6744 w 127"/>
                  <a:gd name="T9" fmla="*/ 3318 h 57"/>
                  <a:gd name="T10" fmla="*/ 8303 w 127"/>
                  <a:gd name="T11" fmla="*/ 3318 h 57"/>
                  <a:gd name="T12" fmla="*/ 8303 w 127"/>
                  <a:gd name="T13" fmla="*/ 621 h 57"/>
                  <a:gd name="T14" fmla="*/ 5412 w 127"/>
                  <a:gd name="T15" fmla="*/ 2402 h 57"/>
                  <a:gd name="T16" fmla="*/ 2801 w 127"/>
                  <a:gd name="T17" fmla="*/ 2402 h 57"/>
                  <a:gd name="T18" fmla="*/ 196 w 127"/>
                  <a:gd name="T19" fmla="*/ 0 h 57"/>
                  <a:gd name="T20" fmla="*/ 196 w 127"/>
                  <a:gd name="T21" fmla="*/ 0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7"/>
                  <a:gd name="T34" fmla="*/ 0 h 57"/>
                  <a:gd name="T35" fmla="*/ 127 w 127"/>
                  <a:gd name="T36" fmla="*/ 57 h 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7" h="57">
                    <a:moveTo>
                      <a:pt x="3" y="0"/>
                    </a:moveTo>
                    <a:lnTo>
                      <a:pt x="0" y="27"/>
                    </a:lnTo>
                    <a:lnTo>
                      <a:pt x="40" y="54"/>
                    </a:lnTo>
                    <a:lnTo>
                      <a:pt x="83" y="57"/>
                    </a:lnTo>
                    <a:lnTo>
                      <a:pt x="103" y="37"/>
                    </a:lnTo>
                    <a:lnTo>
                      <a:pt x="127" y="37"/>
                    </a:lnTo>
                    <a:lnTo>
                      <a:pt x="127" y="7"/>
                    </a:lnTo>
                    <a:lnTo>
                      <a:pt x="83" y="27"/>
                    </a:lnTo>
                    <a:lnTo>
                      <a:pt x="43" y="27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gray">
              <a:xfrm>
                <a:off x="8413417" y="3566459"/>
                <a:ext cx="328796" cy="474185"/>
              </a:xfrm>
              <a:custGeom>
                <a:avLst/>
                <a:gdLst>
                  <a:gd name="T0" fmla="*/ 4408 w 314"/>
                  <a:gd name="T1" fmla="*/ 18687 h 487"/>
                  <a:gd name="T2" fmla="*/ 6707 w 314"/>
                  <a:gd name="T3" fmla="*/ 19837 h 487"/>
                  <a:gd name="T4" fmla="*/ 9836 w 314"/>
                  <a:gd name="T5" fmla="*/ 16728 h 487"/>
                  <a:gd name="T6" fmla="*/ 11425 w 314"/>
                  <a:gd name="T7" fmla="*/ 16728 h 487"/>
                  <a:gd name="T8" fmla="*/ 11942 w 314"/>
                  <a:gd name="T9" fmla="*/ 14961 h 487"/>
                  <a:gd name="T10" fmla="*/ 14181 w 314"/>
                  <a:gd name="T11" fmla="*/ 14961 h 487"/>
                  <a:gd name="T12" fmla="*/ 13242 w 314"/>
                  <a:gd name="T13" fmla="*/ 902 h 487"/>
                  <a:gd name="T14" fmla="*/ 15546 w 314"/>
                  <a:gd name="T15" fmla="*/ 0 h 487"/>
                  <a:gd name="T16" fmla="*/ 17502 w 314"/>
                  <a:gd name="T17" fmla="*/ 6823 h 487"/>
                  <a:gd name="T18" fmla="*/ 20605 w 314"/>
                  <a:gd name="T19" fmla="*/ 7088 h 487"/>
                  <a:gd name="T20" fmla="*/ 18564 w 314"/>
                  <a:gd name="T21" fmla="*/ 11420 h 487"/>
                  <a:gd name="T22" fmla="*/ 16483 w 314"/>
                  <a:gd name="T23" fmla="*/ 14961 h 487"/>
                  <a:gd name="T24" fmla="*/ 18760 w 314"/>
                  <a:gd name="T25" fmla="*/ 15431 h 487"/>
                  <a:gd name="T26" fmla="*/ 15892 w 314"/>
                  <a:gd name="T27" fmla="*/ 19837 h 487"/>
                  <a:gd name="T28" fmla="*/ 12593 w 314"/>
                  <a:gd name="T29" fmla="*/ 20926 h 487"/>
                  <a:gd name="T30" fmla="*/ 12272 w 314"/>
                  <a:gd name="T31" fmla="*/ 25937 h 487"/>
                  <a:gd name="T32" fmla="*/ 8859 w 314"/>
                  <a:gd name="T33" fmla="*/ 29490 h 487"/>
                  <a:gd name="T34" fmla="*/ 8859 w 314"/>
                  <a:gd name="T35" fmla="*/ 32586 h 487"/>
                  <a:gd name="T36" fmla="*/ 6509 w 314"/>
                  <a:gd name="T37" fmla="*/ 38698 h 487"/>
                  <a:gd name="T38" fmla="*/ 7363 w 314"/>
                  <a:gd name="T39" fmla="*/ 43136 h 487"/>
                  <a:gd name="T40" fmla="*/ 3951 w 314"/>
                  <a:gd name="T41" fmla="*/ 41812 h 487"/>
                  <a:gd name="T42" fmla="*/ 0 w 314"/>
                  <a:gd name="T43" fmla="*/ 39422 h 487"/>
                  <a:gd name="T44" fmla="*/ 2106 w 314"/>
                  <a:gd name="T45" fmla="*/ 30566 h 487"/>
                  <a:gd name="T46" fmla="*/ 7165 w 314"/>
                  <a:gd name="T47" fmla="*/ 25937 h 487"/>
                  <a:gd name="T48" fmla="*/ 8333 w 314"/>
                  <a:gd name="T49" fmla="*/ 22698 h 487"/>
                  <a:gd name="T50" fmla="*/ 3951 w 314"/>
                  <a:gd name="T51" fmla="*/ 23990 h 487"/>
                  <a:gd name="T52" fmla="*/ 4408 w 314"/>
                  <a:gd name="T53" fmla="*/ 18687 h 487"/>
                  <a:gd name="T54" fmla="*/ 4408 w 314"/>
                  <a:gd name="T55" fmla="*/ 18687 h 48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14"/>
                  <a:gd name="T85" fmla="*/ 0 h 487"/>
                  <a:gd name="T86" fmla="*/ 314 w 314"/>
                  <a:gd name="T87" fmla="*/ 487 h 48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14" h="487">
                    <a:moveTo>
                      <a:pt x="67" y="211"/>
                    </a:moveTo>
                    <a:lnTo>
                      <a:pt x="102" y="224"/>
                    </a:lnTo>
                    <a:lnTo>
                      <a:pt x="150" y="189"/>
                    </a:lnTo>
                    <a:lnTo>
                      <a:pt x="174" y="189"/>
                    </a:lnTo>
                    <a:lnTo>
                      <a:pt x="182" y="169"/>
                    </a:lnTo>
                    <a:lnTo>
                      <a:pt x="216" y="169"/>
                    </a:lnTo>
                    <a:lnTo>
                      <a:pt x="202" y="10"/>
                    </a:lnTo>
                    <a:lnTo>
                      <a:pt x="237" y="0"/>
                    </a:lnTo>
                    <a:lnTo>
                      <a:pt x="267" y="77"/>
                    </a:lnTo>
                    <a:lnTo>
                      <a:pt x="314" y="80"/>
                    </a:lnTo>
                    <a:lnTo>
                      <a:pt x="283" y="129"/>
                    </a:lnTo>
                    <a:lnTo>
                      <a:pt x="251" y="169"/>
                    </a:lnTo>
                    <a:lnTo>
                      <a:pt x="286" y="174"/>
                    </a:lnTo>
                    <a:lnTo>
                      <a:pt x="242" y="224"/>
                    </a:lnTo>
                    <a:lnTo>
                      <a:pt x="192" y="236"/>
                    </a:lnTo>
                    <a:lnTo>
                      <a:pt x="187" y="293"/>
                    </a:lnTo>
                    <a:lnTo>
                      <a:pt x="135" y="333"/>
                    </a:lnTo>
                    <a:lnTo>
                      <a:pt x="135" y="368"/>
                    </a:lnTo>
                    <a:lnTo>
                      <a:pt x="99" y="437"/>
                    </a:lnTo>
                    <a:lnTo>
                      <a:pt x="112" y="487"/>
                    </a:lnTo>
                    <a:lnTo>
                      <a:pt x="60" y="472"/>
                    </a:lnTo>
                    <a:lnTo>
                      <a:pt x="0" y="445"/>
                    </a:lnTo>
                    <a:lnTo>
                      <a:pt x="32" y="345"/>
                    </a:lnTo>
                    <a:lnTo>
                      <a:pt x="109" y="293"/>
                    </a:lnTo>
                    <a:lnTo>
                      <a:pt x="127" y="256"/>
                    </a:lnTo>
                    <a:lnTo>
                      <a:pt x="60" y="271"/>
                    </a:lnTo>
                    <a:lnTo>
                      <a:pt x="67" y="211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4" name="Group 17"/>
              <p:cNvGrpSpPr>
                <a:grpSpLocks/>
              </p:cNvGrpSpPr>
              <p:nvPr/>
            </p:nvGrpSpPr>
            <p:grpSpPr bwMode="auto">
              <a:xfrm>
                <a:off x="7708309" y="2611810"/>
                <a:ext cx="1400195" cy="905061"/>
                <a:chOff x="3917" y="1953"/>
                <a:chExt cx="1330" cy="928"/>
              </a:xfrm>
              <a:grpFill/>
            </p:grpSpPr>
            <p:sp>
              <p:nvSpPr>
                <p:cNvPr id="28" name="Freeform 18"/>
                <p:cNvSpPr>
                  <a:spLocks/>
                </p:cNvSpPr>
                <p:nvPr/>
              </p:nvSpPr>
              <p:spPr bwMode="gray">
                <a:xfrm>
                  <a:off x="3917" y="1953"/>
                  <a:ext cx="856" cy="746"/>
                </a:xfrm>
                <a:custGeom>
                  <a:avLst/>
                  <a:gdLst>
                    <a:gd name="T0" fmla="*/ 15 w 856"/>
                    <a:gd name="T1" fmla="*/ 0 h 746"/>
                    <a:gd name="T2" fmla="*/ 0 w 856"/>
                    <a:gd name="T3" fmla="*/ 82 h 746"/>
                    <a:gd name="T4" fmla="*/ 60 w 856"/>
                    <a:gd name="T5" fmla="*/ 99 h 746"/>
                    <a:gd name="T6" fmla="*/ 75 w 856"/>
                    <a:gd name="T7" fmla="*/ 139 h 746"/>
                    <a:gd name="T8" fmla="*/ 119 w 856"/>
                    <a:gd name="T9" fmla="*/ 154 h 746"/>
                    <a:gd name="T10" fmla="*/ 150 w 856"/>
                    <a:gd name="T11" fmla="*/ 251 h 746"/>
                    <a:gd name="T12" fmla="*/ 195 w 856"/>
                    <a:gd name="T13" fmla="*/ 246 h 746"/>
                    <a:gd name="T14" fmla="*/ 199 w 856"/>
                    <a:gd name="T15" fmla="*/ 298 h 746"/>
                    <a:gd name="T16" fmla="*/ 306 w 856"/>
                    <a:gd name="T17" fmla="*/ 401 h 746"/>
                    <a:gd name="T18" fmla="*/ 326 w 856"/>
                    <a:gd name="T19" fmla="*/ 478 h 746"/>
                    <a:gd name="T20" fmla="*/ 259 w 856"/>
                    <a:gd name="T21" fmla="*/ 488 h 746"/>
                    <a:gd name="T22" fmla="*/ 182 w 856"/>
                    <a:gd name="T23" fmla="*/ 478 h 746"/>
                    <a:gd name="T24" fmla="*/ 167 w 856"/>
                    <a:gd name="T25" fmla="*/ 478 h 746"/>
                    <a:gd name="T26" fmla="*/ 164 w 856"/>
                    <a:gd name="T27" fmla="*/ 512 h 746"/>
                    <a:gd name="T28" fmla="*/ 135 w 856"/>
                    <a:gd name="T29" fmla="*/ 512 h 746"/>
                    <a:gd name="T30" fmla="*/ 140 w 856"/>
                    <a:gd name="T31" fmla="*/ 539 h 746"/>
                    <a:gd name="T32" fmla="*/ 150 w 856"/>
                    <a:gd name="T33" fmla="*/ 580 h 746"/>
                    <a:gd name="T34" fmla="*/ 254 w 856"/>
                    <a:gd name="T35" fmla="*/ 718 h 746"/>
                    <a:gd name="T36" fmla="*/ 277 w 856"/>
                    <a:gd name="T37" fmla="*/ 699 h 746"/>
                    <a:gd name="T38" fmla="*/ 329 w 856"/>
                    <a:gd name="T39" fmla="*/ 743 h 746"/>
                    <a:gd name="T40" fmla="*/ 386 w 856"/>
                    <a:gd name="T41" fmla="*/ 724 h 746"/>
                    <a:gd name="T42" fmla="*/ 436 w 856"/>
                    <a:gd name="T43" fmla="*/ 746 h 746"/>
                    <a:gd name="T44" fmla="*/ 406 w 856"/>
                    <a:gd name="T45" fmla="*/ 621 h 746"/>
                    <a:gd name="T46" fmla="*/ 396 w 856"/>
                    <a:gd name="T47" fmla="*/ 585 h 746"/>
                    <a:gd name="T48" fmla="*/ 433 w 856"/>
                    <a:gd name="T49" fmla="*/ 606 h 746"/>
                    <a:gd name="T50" fmla="*/ 433 w 856"/>
                    <a:gd name="T51" fmla="*/ 662 h 746"/>
                    <a:gd name="T52" fmla="*/ 476 w 856"/>
                    <a:gd name="T53" fmla="*/ 667 h 746"/>
                    <a:gd name="T54" fmla="*/ 791 w 856"/>
                    <a:gd name="T55" fmla="*/ 463 h 746"/>
                    <a:gd name="T56" fmla="*/ 831 w 856"/>
                    <a:gd name="T57" fmla="*/ 503 h 746"/>
                    <a:gd name="T58" fmla="*/ 856 w 856"/>
                    <a:gd name="T59" fmla="*/ 455 h 746"/>
                    <a:gd name="T60" fmla="*/ 836 w 856"/>
                    <a:gd name="T61" fmla="*/ 411 h 746"/>
                    <a:gd name="T62" fmla="*/ 784 w 856"/>
                    <a:gd name="T63" fmla="*/ 328 h 746"/>
                    <a:gd name="T64" fmla="*/ 724 w 856"/>
                    <a:gd name="T65" fmla="*/ 324 h 746"/>
                    <a:gd name="T66" fmla="*/ 625 w 856"/>
                    <a:gd name="T67" fmla="*/ 333 h 746"/>
                    <a:gd name="T68" fmla="*/ 634 w 856"/>
                    <a:gd name="T69" fmla="*/ 276 h 746"/>
                    <a:gd name="T70" fmla="*/ 570 w 856"/>
                    <a:gd name="T71" fmla="*/ 293 h 746"/>
                    <a:gd name="T72" fmla="*/ 482 w 856"/>
                    <a:gd name="T73" fmla="*/ 333 h 746"/>
                    <a:gd name="T74" fmla="*/ 461 w 856"/>
                    <a:gd name="T75" fmla="*/ 293 h 746"/>
                    <a:gd name="T76" fmla="*/ 430 w 856"/>
                    <a:gd name="T77" fmla="*/ 303 h 746"/>
                    <a:gd name="T78" fmla="*/ 378 w 856"/>
                    <a:gd name="T79" fmla="*/ 286 h 746"/>
                    <a:gd name="T80" fmla="*/ 334 w 856"/>
                    <a:gd name="T81" fmla="*/ 283 h 746"/>
                    <a:gd name="T82" fmla="*/ 346 w 856"/>
                    <a:gd name="T83" fmla="*/ 241 h 746"/>
                    <a:gd name="T84" fmla="*/ 326 w 856"/>
                    <a:gd name="T85" fmla="*/ 216 h 746"/>
                    <a:gd name="T86" fmla="*/ 271 w 856"/>
                    <a:gd name="T87" fmla="*/ 191 h 746"/>
                    <a:gd name="T88" fmla="*/ 262 w 856"/>
                    <a:gd name="T89" fmla="*/ 164 h 746"/>
                    <a:gd name="T90" fmla="*/ 219 w 856"/>
                    <a:gd name="T91" fmla="*/ 161 h 746"/>
                    <a:gd name="T92" fmla="*/ 202 w 856"/>
                    <a:gd name="T93" fmla="*/ 109 h 746"/>
                    <a:gd name="T94" fmla="*/ 119 w 856"/>
                    <a:gd name="T95" fmla="*/ 77 h 746"/>
                    <a:gd name="T96" fmla="*/ 52 w 856"/>
                    <a:gd name="T97" fmla="*/ 20 h 746"/>
                    <a:gd name="T98" fmla="*/ 15 w 856"/>
                    <a:gd name="T99" fmla="*/ 0 h 746"/>
                    <a:gd name="T100" fmla="*/ 15 w 856"/>
                    <a:gd name="T101" fmla="*/ 0 h 74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856"/>
                    <a:gd name="T154" fmla="*/ 0 h 746"/>
                    <a:gd name="T155" fmla="*/ 856 w 856"/>
                    <a:gd name="T156" fmla="*/ 746 h 74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856" h="746">
                      <a:moveTo>
                        <a:pt x="15" y="0"/>
                      </a:moveTo>
                      <a:lnTo>
                        <a:pt x="0" y="82"/>
                      </a:lnTo>
                      <a:lnTo>
                        <a:pt x="60" y="99"/>
                      </a:lnTo>
                      <a:lnTo>
                        <a:pt x="75" y="139"/>
                      </a:lnTo>
                      <a:lnTo>
                        <a:pt x="119" y="154"/>
                      </a:lnTo>
                      <a:lnTo>
                        <a:pt x="150" y="251"/>
                      </a:lnTo>
                      <a:lnTo>
                        <a:pt x="195" y="246"/>
                      </a:lnTo>
                      <a:lnTo>
                        <a:pt x="199" y="298"/>
                      </a:lnTo>
                      <a:lnTo>
                        <a:pt x="306" y="401"/>
                      </a:lnTo>
                      <a:lnTo>
                        <a:pt x="326" y="478"/>
                      </a:lnTo>
                      <a:lnTo>
                        <a:pt x="259" y="488"/>
                      </a:lnTo>
                      <a:lnTo>
                        <a:pt x="182" y="478"/>
                      </a:lnTo>
                      <a:lnTo>
                        <a:pt x="167" y="478"/>
                      </a:lnTo>
                      <a:lnTo>
                        <a:pt x="164" y="512"/>
                      </a:lnTo>
                      <a:lnTo>
                        <a:pt x="135" y="512"/>
                      </a:lnTo>
                      <a:lnTo>
                        <a:pt x="140" y="539"/>
                      </a:lnTo>
                      <a:lnTo>
                        <a:pt x="150" y="580"/>
                      </a:lnTo>
                      <a:lnTo>
                        <a:pt x="254" y="718"/>
                      </a:lnTo>
                      <a:lnTo>
                        <a:pt x="277" y="699"/>
                      </a:lnTo>
                      <a:lnTo>
                        <a:pt x="329" y="743"/>
                      </a:lnTo>
                      <a:lnTo>
                        <a:pt x="386" y="724"/>
                      </a:lnTo>
                      <a:lnTo>
                        <a:pt x="436" y="746"/>
                      </a:lnTo>
                      <a:lnTo>
                        <a:pt x="406" y="621"/>
                      </a:lnTo>
                      <a:lnTo>
                        <a:pt x="396" y="585"/>
                      </a:lnTo>
                      <a:lnTo>
                        <a:pt x="433" y="606"/>
                      </a:lnTo>
                      <a:lnTo>
                        <a:pt x="433" y="662"/>
                      </a:lnTo>
                      <a:lnTo>
                        <a:pt x="476" y="667"/>
                      </a:lnTo>
                      <a:lnTo>
                        <a:pt x="791" y="463"/>
                      </a:lnTo>
                      <a:lnTo>
                        <a:pt x="831" y="503"/>
                      </a:lnTo>
                      <a:lnTo>
                        <a:pt x="856" y="455"/>
                      </a:lnTo>
                      <a:lnTo>
                        <a:pt x="836" y="411"/>
                      </a:lnTo>
                      <a:lnTo>
                        <a:pt x="784" y="328"/>
                      </a:lnTo>
                      <a:lnTo>
                        <a:pt x="724" y="324"/>
                      </a:lnTo>
                      <a:lnTo>
                        <a:pt x="625" y="333"/>
                      </a:lnTo>
                      <a:lnTo>
                        <a:pt x="634" y="276"/>
                      </a:lnTo>
                      <a:lnTo>
                        <a:pt x="570" y="293"/>
                      </a:lnTo>
                      <a:lnTo>
                        <a:pt x="482" y="333"/>
                      </a:lnTo>
                      <a:lnTo>
                        <a:pt x="461" y="293"/>
                      </a:lnTo>
                      <a:lnTo>
                        <a:pt x="430" y="303"/>
                      </a:lnTo>
                      <a:lnTo>
                        <a:pt x="378" y="286"/>
                      </a:lnTo>
                      <a:lnTo>
                        <a:pt x="334" y="283"/>
                      </a:lnTo>
                      <a:lnTo>
                        <a:pt x="346" y="241"/>
                      </a:lnTo>
                      <a:lnTo>
                        <a:pt x="326" y="216"/>
                      </a:lnTo>
                      <a:lnTo>
                        <a:pt x="271" y="191"/>
                      </a:lnTo>
                      <a:lnTo>
                        <a:pt x="262" y="164"/>
                      </a:lnTo>
                      <a:lnTo>
                        <a:pt x="219" y="161"/>
                      </a:lnTo>
                      <a:lnTo>
                        <a:pt x="202" y="109"/>
                      </a:lnTo>
                      <a:lnTo>
                        <a:pt x="119" y="77"/>
                      </a:lnTo>
                      <a:lnTo>
                        <a:pt x="52" y="2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Freeform 19"/>
                <p:cNvSpPr>
                  <a:spLocks/>
                </p:cNvSpPr>
                <p:nvPr/>
              </p:nvSpPr>
              <p:spPr bwMode="gray">
                <a:xfrm>
                  <a:off x="4748" y="2373"/>
                  <a:ext cx="499" cy="508"/>
                </a:xfrm>
                <a:custGeom>
                  <a:avLst/>
                  <a:gdLst>
                    <a:gd name="T0" fmla="*/ 44 w 499"/>
                    <a:gd name="T1" fmla="*/ 0 h 508"/>
                    <a:gd name="T2" fmla="*/ 37 w 499"/>
                    <a:gd name="T3" fmla="*/ 43 h 508"/>
                    <a:gd name="T4" fmla="*/ 5 w 499"/>
                    <a:gd name="T5" fmla="*/ 92 h 508"/>
                    <a:gd name="T6" fmla="*/ 0 w 499"/>
                    <a:gd name="T7" fmla="*/ 160 h 508"/>
                    <a:gd name="T8" fmla="*/ 44 w 499"/>
                    <a:gd name="T9" fmla="*/ 252 h 508"/>
                    <a:gd name="T10" fmla="*/ 44 w 499"/>
                    <a:gd name="T11" fmla="*/ 299 h 508"/>
                    <a:gd name="T12" fmla="*/ 75 w 499"/>
                    <a:gd name="T13" fmla="*/ 334 h 508"/>
                    <a:gd name="T14" fmla="*/ 44 w 499"/>
                    <a:gd name="T15" fmla="*/ 346 h 508"/>
                    <a:gd name="T16" fmla="*/ 37 w 499"/>
                    <a:gd name="T17" fmla="*/ 418 h 508"/>
                    <a:gd name="T18" fmla="*/ 54 w 499"/>
                    <a:gd name="T19" fmla="*/ 433 h 508"/>
                    <a:gd name="T20" fmla="*/ 69 w 499"/>
                    <a:gd name="T21" fmla="*/ 428 h 508"/>
                    <a:gd name="T22" fmla="*/ 60 w 499"/>
                    <a:gd name="T23" fmla="*/ 473 h 508"/>
                    <a:gd name="T24" fmla="*/ 112 w 499"/>
                    <a:gd name="T25" fmla="*/ 508 h 508"/>
                    <a:gd name="T26" fmla="*/ 201 w 499"/>
                    <a:gd name="T27" fmla="*/ 428 h 508"/>
                    <a:gd name="T28" fmla="*/ 254 w 499"/>
                    <a:gd name="T29" fmla="*/ 396 h 508"/>
                    <a:gd name="T30" fmla="*/ 259 w 499"/>
                    <a:gd name="T31" fmla="*/ 355 h 508"/>
                    <a:gd name="T32" fmla="*/ 286 w 499"/>
                    <a:gd name="T33" fmla="*/ 386 h 508"/>
                    <a:gd name="T34" fmla="*/ 296 w 499"/>
                    <a:gd name="T35" fmla="*/ 346 h 508"/>
                    <a:gd name="T36" fmla="*/ 323 w 499"/>
                    <a:gd name="T37" fmla="*/ 351 h 508"/>
                    <a:gd name="T38" fmla="*/ 303 w 499"/>
                    <a:gd name="T39" fmla="*/ 396 h 508"/>
                    <a:gd name="T40" fmla="*/ 283 w 499"/>
                    <a:gd name="T41" fmla="*/ 428 h 508"/>
                    <a:gd name="T42" fmla="*/ 259 w 499"/>
                    <a:gd name="T43" fmla="*/ 428 h 508"/>
                    <a:gd name="T44" fmla="*/ 296 w 499"/>
                    <a:gd name="T45" fmla="*/ 453 h 508"/>
                    <a:gd name="T46" fmla="*/ 328 w 499"/>
                    <a:gd name="T47" fmla="*/ 448 h 508"/>
                    <a:gd name="T48" fmla="*/ 321 w 499"/>
                    <a:gd name="T49" fmla="*/ 423 h 508"/>
                    <a:gd name="T50" fmla="*/ 348 w 499"/>
                    <a:gd name="T51" fmla="*/ 406 h 508"/>
                    <a:gd name="T52" fmla="*/ 386 w 499"/>
                    <a:gd name="T53" fmla="*/ 309 h 508"/>
                    <a:gd name="T54" fmla="*/ 432 w 499"/>
                    <a:gd name="T55" fmla="*/ 361 h 508"/>
                    <a:gd name="T56" fmla="*/ 499 w 499"/>
                    <a:gd name="T57" fmla="*/ 361 h 508"/>
                    <a:gd name="T58" fmla="*/ 450 w 499"/>
                    <a:gd name="T59" fmla="*/ 257 h 508"/>
                    <a:gd name="T60" fmla="*/ 428 w 499"/>
                    <a:gd name="T61" fmla="*/ 274 h 508"/>
                    <a:gd name="T62" fmla="*/ 428 w 499"/>
                    <a:gd name="T63" fmla="*/ 222 h 508"/>
                    <a:gd name="T64" fmla="*/ 380 w 499"/>
                    <a:gd name="T65" fmla="*/ 247 h 508"/>
                    <a:gd name="T66" fmla="*/ 380 w 499"/>
                    <a:gd name="T67" fmla="*/ 196 h 508"/>
                    <a:gd name="T68" fmla="*/ 370 w 499"/>
                    <a:gd name="T69" fmla="*/ 182 h 508"/>
                    <a:gd name="T70" fmla="*/ 335 w 499"/>
                    <a:gd name="T71" fmla="*/ 212 h 508"/>
                    <a:gd name="T72" fmla="*/ 328 w 499"/>
                    <a:gd name="T73" fmla="*/ 239 h 508"/>
                    <a:gd name="T74" fmla="*/ 300 w 499"/>
                    <a:gd name="T75" fmla="*/ 196 h 508"/>
                    <a:gd name="T76" fmla="*/ 315 w 499"/>
                    <a:gd name="T77" fmla="*/ 165 h 508"/>
                    <a:gd name="T78" fmla="*/ 254 w 499"/>
                    <a:gd name="T79" fmla="*/ 170 h 508"/>
                    <a:gd name="T80" fmla="*/ 254 w 499"/>
                    <a:gd name="T81" fmla="*/ 150 h 508"/>
                    <a:gd name="T82" fmla="*/ 204 w 499"/>
                    <a:gd name="T83" fmla="*/ 160 h 508"/>
                    <a:gd name="T84" fmla="*/ 224 w 499"/>
                    <a:gd name="T85" fmla="*/ 191 h 508"/>
                    <a:gd name="T86" fmla="*/ 167 w 499"/>
                    <a:gd name="T87" fmla="*/ 222 h 508"/>
                    <a:gd name="T88" fmla="*/ 161 w 499"/>
                    <a:gd name="T89" fmla="*/ 196 h 508"/>
                    <a:gd name="T90" fmla="*/ 121 w 499"/>
                    <a:gd name="T91" fmla="*/ 191 h 508"/>
                    <a:gd name="T92" fmla="*/ 121 w 499"/>
                    <a:gd name="T93" fmla="*/ 222 h 508"/>
                    <a:gd name="T94" fmla="*/ 92 w 499"/>
                    <a:gd name="T95" fmla="*/ 176 h 508"/>
                    <a:gd name="T96" fmla="*/ 92 w 499"/>
                    <a:gd name="T97" fmla="*/ 68 h 508"/>
                    <a:gd name="T98" fmla="*/ 60 w 499"/>
                    <a:gd name="T99" fmla="*/ 68 h 508"/>
                    <a:gd name="T100" fmla="*/ 69 w 499"/>
                    <a:gd name="T101" fmla="*/ 35 h 508"/>
                    <a:gd name="T102" fmla="*/ 44 w 499"/>
                    <a:gd name="T103" fmla="*/ 0 h 508"/>
                    <a:gd name="T104" fmla="*/ 44 w 499"/>
                    <a:gd name="T105" fmla="*/ 0 h 508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99"/>
                    <a:gd name="T160" fmla="*/ 0 h 508"/>
                    <a:gd name="T161" fmla="*/ 499 w 499"/>
                    <a:gd name="T162" fmla="*/ 508 h 508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99" h="508">
                      <a:moveTo>
                        <a:pt x="44" y="0"/>
                      </a:moveTo>
                      <a:lnTo>
                        <a:pt x="37" y="43"/>
                      </a:lnTo>
                      <a:lnTo>
                        <a:pt x="5" y="92"/>
                      </a:lnTo>
                      <a:lnTo>
                        <a:pt x="0" y="160"/>
                      </a:lnTo>
                      <a:lnTo>
                        <a:pt x="44" y="252"/>
                      </a:lnTo>
                      <a:lnTo>
                        <a:pt x="44" y="299"/>
                      </a:lnTo>
                      <a:lnTo>
                        <a:pt x="75" y="334"/>
                      </a:lnTo>
                      <a:lnTo>
                        <a:pt x="44" y="346"/>
                      </a:lnTo>
                      <a:lnTo>
                        <a:pt x="37" y="418"/>
                      </a:lnTo>
                      <a:lnTo>
                        <a:pt x="54" y="433"/>
                      </a:lnTo>
                      <a:lnTo>
                        <a:pt x="69" y="428"/>
                      </a:lnTo>
                      <a:lnTo>
                        <a:pt x="60" y="473"/>
                      </a:lnTo>
                      <a:lnTo>
                        <a:pt x="112" y="508"/>
                      </a:lnTo>
                      <a:lnTo>
                        <a:pt x="201" y="428"/>
                      </a:lnTo>
                      <a:lnTo>
                        <a:pt x="254" y="396"/>
                      </a:lnTo>
                      <a:lnTo>
                        <a:pt x="259" y="355"/>
                      </a:lnTo>
                      <a:lnTo>
                        <a:pt x="286" y="386"/>
                      </a:lnTo>
                      <a:lnTo>
                        <a:pt x="296" y="346"/>
                      </a:lnTo>
                      <a:lnTo>
                        <a:pt x="323" y="351"/>
                      </a:lnTo>
                      <a:lnTo>
                        <a:pt x="303" y="396"/>
                      </a:lnTo>
                      <a:lnTo>
                        <a:pt x="283" y="428"/>
                      </a:lnTo>
                      <a:lnTo>
                        <a:pt x="259" y="428"/>
                      </a:lnTo>
                      <a:lnTo>
                        <a:pt x="296" y="453"/>
                      </a:lnTo>
                      <a:lnTo>
                        <a:pt x="328" y="448"/>
                      </a:lnTo>
                      <a:lnTo>
                        <a:pt x="321" y="423"/>
                      </a:lnTo>
                      <a:lnTo>
                        <a:pt x="348" y="406"/>
                      </a:lnTo>
                      <a:lnTo>
                        <a:pt x="386" y="309"/>
                      </a:lnTo>
                      <a:lnTo>
                        <a:pt x="432" y="361"/>
                      </a:lnTo>
                      <a:lnTo>
                        <a:pt x="499" y="361"/>
                      </a:lnTo>
                      <a:lnTo>
                        <a:pt x="450" y="257"/>
                      </a:lnTo>
                      <a:lnTo>
                        <a:pt x="428" y="274"/>
                      </a:lnTo>
                      <a:lnTo>
                        <a:pt x="428" y="222"/>
                      </a:lnTo>
                      <a:lnTo>
                        <a:pt x="380" y="247"/>
                      </a:lnTo>
                      <a:lnTo>
                        <a:pt x="380" y="196"/>
                      </a:lnTo>
                      <a:lnTo>
                        <a:pt x="370" y="182"/>
                      </a:lnTo>
                      <a:lnTo>
                        <a:pt x="335" y="212"/>
                      </a:lnTo>
                      <a:lnTo>
                        <a:pt x="328" y="239"/>
                      </a:lnTo>
                      <a:lnTo>
                        <a:pt x="300" y="196"/>
                      </a:lnTo>
                      <a:lnTo>
                        <a:pt x="315" y="165"/>
                      </a:lnTo>
                      <a:lnTo>
                        <a:pt x="254" y="170"/>
                      </a:lnTo>
                      <a:lnTo>
                        <a:pt x="254" y="150"/>
                      </a:lnTo>
                      <a:lnTo>
                        <a:pt x="204" y="160"/>
                      </a:lnTo>
                      <a:lnTo>
                        <a:pt x="224" y="191"/>
                      </a:lnTo>
                      <a:lnTo>
                        <a:pt x="167" y="222"/>
                      </a:lnTo>
                      <a:lnTo>
                        <a:pt x="161" y="196"/>
                      </a:lnTo>
                      <a:lnTo>
                        <a:pt x="121" y="191"/>
                      </a:lnTo>
                      <a:lnTo>
                        <a:pt x="121" y="222"/>
                      </a:lnTo>
                      <a:lnTo>
                        <a:pt x="92" y="176"/>
                      </a:lnTo>
                      <a:lnTo>
                        <a:pt x="92" y="68"/>
                      </a:lnTo>
                      <a:lnTo>
                        <a:pt x="60" y="68"/>
                      </a:lnTo>
                      <a:lnTo>
                        <a:pt x="69" y="35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5" name="Freeform 20"/>
              <p:cNvSpPr>
                <a:spLocks/>
              </p:cNvSpPr>
              <p:nvPr/>
            </p:nvSpPr>
            <p:spPr bwMode="gray">
              <a:xfrm>
                <a:off x="5946003" y="3045614"/>
                <a:ext cx="673456" cy="1039171"/>
              </a:xfrm>
              <a:custGeom>
                <a:avLst/>
                <a:gdLst>
                  <a:gd name="T0" fmla="*/ 0 w 639"/>
                  <a:gd name="T1" fmla="*/ 3736 h 1064"/>
                  <a:gd name="T2" fmla="*/ 2065 w 639"/>
                  <a:gd name="T3" fmla="*/ 94495 h 1064"/>
                  <a:gd name="T4" fmla="*/ 26616 w 639"/>
                  <a:gd name="T5" fmla="*/ 93344 h 1064"/>
                  <a:gd name="T6" fmla="*/ 26419 w 639"/>
                  <a:gd name="T7" fmla="*/ 58085 h 1064"/>
                  <a:gd name="T8" fmla="*/ 42307 w 639"/>
                  <a:gd name="T9" fmla="*/ 23174 h 1064"/>
                  <a:gd name="T10" fmla="*/ 40130 w 639"/>
                  <a:gd name="T11" fmla="*/ 20603 h 1064"/>
                  <a:gd name="T12" fmla="*/ 36342 w 639"/>
                  <a:gd name="T13" fmla="*/ 22006 h 1064"/>
                  <a:gd name="T14" fmla="*/ 32918 w 639"/>
                  <a:gd name="T15" fmla="*/ 25121 h 1064"/>
                  <a:gd name="T16" fmla="*/ 29387 w 639"/>
                  <a:gd name="T17" fmla="*/ 12415 h 1064"/>
                  <a:gd name="T18" fmla="*/ 27728 w 639"/>
                  <a:gd name="T19" fmla="*/ 11294 h 1064"/>
                  <a:gd name="T20" fmla="*/ 25022 w 639"/>
                  <a:gd name="T21" fmla="*/ 11985 h 1064"/>
                  <a:gd name="T22" fmla="*/ 22186 w 639"/>
                  <a:gd name="T23" fmla="*/ 7894 h 1064"/>
                  <a:gd name="T24" fmla="*/ 22977 w 639"/>
                  <a:gd name="T25" fmla="*/ 0 h 1064"/>
                  <a:gd name="T26" fmla="*/ 12509 w 639"/>
                  <a:gd name="T27" fmla="*/ 1769 h 1064"/>
                  <a:gd name="T28" fmla="*/ 0 w 639"/>
                  <a:gd name="T29" fmla="*/ 3736 h 1064"/>
                  <a:gd name="T30" fmla="*/ 0 w 639"/>
                  <a:gd name="T31" fmla="*/ 3736 h 106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9"/>
                  <a:gd name="T49" fmla="*/ 0 h 1064"/>
                  <a:gd name="T50" fmla="*/ 639 w 639"/>
                  <a:gd name="T51" fmla="*/ 1064 h 106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9" h="1064">
                    <a:moveTo>
                      <a:pt x="0" y="42"/>
                    </a:moveTo>
                    <a:lnTo>
                      <a:pt x="31" y="1064"/>
                    </a:lnTo>
                    <a:lnTo>
                      <a:pt x="402" y="1051"/>
                    </a:lnTo>
                    <a:lnTo>
                      <a:pt x="399" y="654"/>
                    </a:lnTo>
                    <a:lnTo>
                      <a:pt x="639" y="261"/>
                    </a:lnTo>
                    <a:lnTo>
                      <a:pt x="606" y="232"/>
                    </a:lnTo>
                    <a:lnTo>
                      <a:pt x="549" y="248"/>
                    </a:lnTo>
                    <a:lnTo>
                      <a:pt x="497" y="283"/>
                    </a:lnTo>
                    <a:lnTo>
                      <a:pt x="444" y="140"/>
                    </a:lnTo>
                    <a:lnTo>
                      <a:pt x="419" y="127"/>
                    </a:lnTo>
                    <a:lnTo>
                      <a:pt x="378" y="135"/>
                    </a:lnTo>
                    <a:lnTo>
                      <a:pt x="335" y="89"/>
                    </a:lnTo>
                    <a:lnTo>
                      <a:pt x="347" y="0"/>
                    </a:lnTo>
                    <a:lnTo>
                      <a:pt x="189" y="20"/>
                    </a:lnTo>
                    <a:lnTo>
                      <a:pt x="0" y="42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45"/>
              <p:cNvGrpSpPr>
                <a:grpSpLocks/>
              </p:cNvGrpSpPr>
              <p:nvPr/>
            </p:nvGrpSpPr>
            <p:grpSpPr bwMode="auto">
              <a:xfrm>
                <a:off x="4697093" y="1444347"/>
                <a:ext cx="1258126" cy="1640497"/>
                <a:chOff x="1634" y="1480"/>
                <a:chExt cx="1094" cy="1633"/>
              </a:xfrm>
              <a:grpFill/>
            </p:grpSpPr>
            <p:sp>
              <p:nvSpPr>
                <p:cNvPr id="23" name="Freeform 46"/>
                <p:cNvSpPr>
                  <a:spLocks/>
                </p:cNvSpPr>
                <p:nvPr/>
              </p:nvSpPr>
              <p:spPr bwMode="gray">
                <a:xfrm>
                  <a:off x="2362" y="1592"/>
                  <a:ext cx="226" cy="210"/>
                </a:xfrm>
                <a:custGeom>
                  <a:avLst/>
                  <a:gdLst>
                    <a:gd name="T0" fmla="*/ 89 w 246"/>
                    <a:gd name="T1" fmla="*/ 125 h 216"/>
                    <a:gd name="T2" fmla="*/ 57 w 246"/>
                    <a:gd name="T3" fmla="*/ 153 h 216"/>
                    <a:gd name="T4" fmla="*/ 85 w 246"/>
                    <a:gd name="T5" fmla="*/ 188 h 216"/>
                    <a:gd name="T6" fmla="*/ 157 w 246"/>
                    <a:gd name="T7" fmla="*/ 144 h 216"/>
                    <a:gd name="T8" fmla="*/ 161 w 246"/>
                    <a:gd name="T9" fmla="*/ 114 h 216"/>
                    <a:gd name="T10" fmla="*/ 151 w 246"/>
                    <a:gd name="T11" fmla="*/ 92 h 216"/>
                    <a:gd name="T12" fmla="*/ 136 w 246"/>
                    <a:gd name="T13" fmla="*/ 73 h 216"/>
                    <a:gd name="T14" fmla="*/ 119 w 246"/>
                    <a:gd name="T15" fmla="*/ 64 h 216"/>
                    <a:gd name="T16" fmla="*/ 118 w 246"/>
                    <a:gd name="T17" fmla="*/ 28 h 216"/>
                    <a:gd name="T18" fmla="*/ 92 w 246"/>
                    <a:gd name="T19" fmla="*/ 0 h 216"/>
                    <a:gd name="T20" fmla="*/ 53 w 246"/>
                    <a:gd name="T21" fmla="*/ 15 h 216"/>
                    <a:gd name="T22" fmla="*/ 34 w 246"/>
                    <a:gd name="T23" fmla="*/ 64 h 216"/>
                    <a:gd name="T24" fmla="*/ 34 w 246"/>
                    <a:gd name="T25" fmla="*/ 28 h 216"/>
                    <a:gd name="T26" fmla="*/ 0 w 246"/>
                    <a:gd name="T27" fmla="*/ 40 h 216"/>
                    <a:gd name="T28" fmla="*/ 26 w 246"/>
                    <a:gd name="T29" fmla="*/ 89 h 216"/>
                    <a:gd name="T30" fmla="*/ 89 w 246"/>
                    <a:gd name="T31" fmla="*/ 125 h 216"/>
                    <a:gd name="T32" fmla="*/ 89 w 246"/>
                    <a:gd name="T33" fmla="*/ 125 h 2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46"/>
                    <a:gd name="T52" fmla="*/ 0 h 216"/>
                    <a:gd name="T53" fmla="*/ 246 w 246"/>
                    <a:gd name="T54" fmla="*/ 216 h 2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46" h="216">
                      <a:moveTo>
                        <a:pt x="136" y="145"/>
                      </a:moveTo>
                      <a:lnTo>
                        <a:pt x="86" y="176"/>
                      </a:lnTo>
                      <a:lnTo>
                        <a:pt x="129" y="216"/>
                      </a:lnTo>
                      <a:lnTo>
                        <a:pt x="240" y="165"/>
                      </a:lnTo>
                      <a:lnTo>
                        <a:pt x="246" y="131"/>
                      </a:lnTo>
                      <a:lnTo>
                        <a:pt x="230" y="107"/>
                      </a:lnTo>
                      <a:lnTo>
                        <a:pt x="208" y="83"/>
                      </a:lnTo>
                      <a:lnTo>
                        <a:pt x="184" y="74"/>
                      </a:lnTo>
                      <a:lnTo>
                        <a:pt x="179" y="33"/>
                      </a:lnTo>
                      <a:lnTo>
                        <a:pt x="141" y="0"/>
                      </a:lnTo>
                      <a:lnTo>
                        <a:pt x="82" y="15"/>
                      </a:lnTo>
                      <a:lnTo>
                        <a:pt x="51" y="74"/>
                      </a:lnTo>
                      <a:lnTo>
                        <a:pt x="51" y="33"/>
                      </a:lnTo>
                      <a:lnTo>
                        <a:pt x="0" y="45"/>
                      </a:lnTo>
                      <a:lnTo>
                        <a:pt x="39" y="104"/>
                      </a:lnTo>
                      <a:lnTo>
                        <a:pt x="136" y="145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Freeform 47"/>
                <p:cNvSpPr>
                  <a:spLocks/>
                </p:cNvSpPr>
                <p:nvPr/>
              </p:nvSpPr>
              <p:spPr bwMode="gray">
                <a:xfrm>
                  <a:off x="2261" y="1869"/>
                  <a:ext cx="328" cy="433"/>
                </a:xfrm>
                <a:custGeom>
                  <a:avLst/>
                  <a:gdLst>
                    <a:gd name="T0" fmla="*/ 198 w 358"/>
                    <a:gd name="T1" fmla="*/ 253 h 446"/>
                    <a:gd name="T2" fmla="*/ 223 w 358"/>
                    <a:gd name="T3" fmla="*/ 229 h 446"/>
                    <a:gd name="T4" fmla="*/ 232 w 358"/>
                    <a:gd name="T5" fmla="*/ 195 h 446"/>
                    <a:gd name="T6" fmla="*/ 230 w 358"/>
                    <a:gd name="T7" fmla="*/ 152 h 446"/>
                    <a:gd name="T8" fmla="*/ 210 w 358"/>
                    <a:gd name="T9" fmla="*/ 78 h 446"/>
                    <a:gd name="T10" fmla="*/ 180 w 358"/>
                    <a:gd name="T11" fmla="*/ 62 h 446"/>
                    <a:gd name="T12" fmla="*/ 173 w 358"/>
                    <a:gd name="T13" fmla="*/ 110 h 446"/>
                    <a:gd name="T14" fmla="*/ 149 w 358"/>
                    <a:gd name="T15" fmla="*/ 55 h 446"/>
                    <a:gd name="T16" fmla="*/ 115 w 358"/>
                    <a:gd name="T17" fmla="*/ 46 h 446"/>
                    <a:gd name="T18" fmla="*/ 125 w 358"/>
                    <a:gd name="T19" fmla="*/ 5 h 446"/>
                    <a:gd name="T20" fmla="*/ 97 w 358"/>
                    <a:gd name="T21" fmla="*/ 0 h 446"/>
                    <a:gd name="T22" fmla="*/ 50 w 358"/>
                    <a:gd name="T23" fmla="*/ 42 h 446"/>
                    <a:gd name="T24" fmla="*/ 10 w 358"/>
                    <a:gd name="T25" fmla="*/ 90 h 446"/>
                    <a:gd name="T26" fmla="*/ 23 w 358"/>
                    <a:gd name="T27" fmla="*/ 140 h 446"/>
                    <a:gd name="T28" fmla="*/ 50 w 358"/>
                    <a:gd name="T29" fmla="*/ 140 h 446"/>
                    <a:gd name="T30" fmla="*/ 0 w 358"/>
                    <a:gd name="T31" fmla="*/ 165 h 446"/>
                    <a:gd name="T32" fmla="*/ 16 w 358"/>
                    <a:gd name="T33" fmla="*/ 210 h 446"/>
                    <a:gd name="T34" fmla="*/ 34 w 358"/>
                    <a:gd name="T35" fmla="*/ 199 h 446"/>
                    <a:gd name="T36" fmla="*/ 109 w 358"/>
                    <a:gd name="T37" fmla="*/ 214 h 446"/>
                    <a:gd name="T38" fmla="*/ 139 w 358"/>
                    <a:gd name="T39" fmla="*/ 244 h 446"/>
                    <a:gd name="T40" fmla="*/ 125 w 358"/>
                    <a:gd name="T41" fmla="*/ 268 h 446"/>
                    <a:gd name="T42" fmla="*/ 63 w 358"/>
                    <a:gd name="T43" fmla="*/ 244 h 446"/>
                    <a:gd name="T44" fmla="*/ 28 w 358"/>
                    <a:gd name="T45" fmla="*/ 249 h 446"/>
                    <a:gd name="T46" fmla="*/ 7 w 358"/>
                    <a:gd name="T47" fmla="*/ 257 h 446"/>
                    <a:gd name="T48" fmla="*/ 25 w 358"/>
                    <a:gd name="T49" fmla="*/ 317 h 446"/>
                    <a:gd name="T50" fmla="*/ 81 w 358"/>
                    <a:gd name="T51" fmla="*/ 337 h 446"/>
                    <a:gd name="T52" fmla="*/ 75 w 358"/>
                    <a:gd name="T53" fmla="*/ 365 h 446"/>
                    <a:gd name="T54" fmla="*/ 87 w 358"/>
                    <a:gd name="T55" fmla="*/ 384 h 446"/>
                    <a:gd name="T56" fmla="*/ 99 w 358"/>
                    <a:gd name="T57" fmla="*/ 345 h 446"/>
                    <a:gd name="T58" fmla="*/ 123 w 358"/>
                    <a:gd name="T59" fmla="*/ 317 h 446"/>
                    <a:gd name="T60" fmla="*/ 145 w 358"/>
                    <a:gd name="T61" fmla="*/ 295 h 446"/>
                    <a:gd name="T62" fmla="*/ 160 w 358"/>
                    <a:gd name="T63" fmla="*/ 275 h 446"/>
                    <a:gd name="T64" fmla="*/ 170 w 358"/>
                    <a:gd name="T65" fmla="*/ 271 h 446"/>
                    <a:gd name="T66" fmla="*/ 198 w 358"/>
                    <a:gd name="T67" fmla="*/ 253 h 44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58"/>
                    <a:gd name="T103" fmla="*/ 0 h 446"/>
                    <a:gd name="T104" fmla="*/ 358 w 358"/>
                    <a:gd name="T105" fmla="*/ 446 h 44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58" h="446">
                      <a:moveTo>
                        <a:pt x="308" y="294"/>
                      </a:moveTo>
                      <a:lnTo>
                        <a:pt x="344" y="266"/>
                      </a:lnTo>
                      <a:lnTo>
                        <a:pt x="358" y="226"/>
                      </a:lnTo>
                      <a:lnTo>
                        <a:pt x="356" y="177"/>
                      </a:lnTo>
                      <a:lnTo>
                        <a:pt x="325" y="90"/>
                      </a:lnTo>
                      <a:lnTo>
                        <a:pt x="281" y="72"/>
                      </a:lnTo>
                      <a:lnTo>
                        <a:pt x="269" y="127"/>
                      </a:lnTo>
                      <a:lnTo>
                        <a:pt x="231" y="65"/>
                      </a:lnTo>
                      <a:lnTo>
                        <a:pt x="179" y="52"/>
                      </a:lnTo>
                      <a:lnTo>
                        <a:pt x="192" y="5"/>
                      </a:lnTo>
                      <a:lnTo>
                        <a:pt x="152" y="0"/>
                      </a:lnTo>
                      <a:lnTo>
                        <a:pt x="79" y="47"/>
                      </a:lnTo>
                      <a:lnTo>
                        <a:pt x="15" y="105"/>
                      </a:lnTo>
                      <a:lnTo>
                        <a:pt x="35" y="162"/>
                      </a:lnTo>
                      <a:lnTo>
                        <a:pt x="79" y="162"/>
                      </a:lnTo>
                      <a:lnTo>
                        <a:pt x="0" y="191"/>
                      </a:lnTo>
                      <a:lnTo>
                        <a:pt x="25" y="243"/>
                      </a:lnTo>
                      <a:lnTo>
                        <a:pt x="52" y="231"/>
                      </a:lnTo>
                      <a:lnTo>
                        <a:pt x="169" y="248"/>
                      </a:lnTo>
                      <a:lnTo>
                        <a:pt x="216" y="283"/>
                      </a:lnTo>
                      <a:lnTo>
                        <a:pt x="192" y="311"/>
                      </a:lnTo>
                      <a:lnTo>
                        <a:pt x="97" y="283"/>
                      </a:lnTo>
                      <a:lnTo>
                        <a:pt x="44" y="288"/>
                      </a:lnTo>
                      <a:lnTo>
                        <a:pt x="12" y="298"/>
                      </a:lnTo>
                      <a:lnTo>
                        <a:pt x="39" y="368"/>
                      </a:lnTo>
                      <a:lnTo>
                        <a:pt x="125" y="390"/>
                      </a:lnTo>
                      <a:lnTo>
                        <a:pt x="117" y="423"/>
                      </a:lnTo>
                      <a:lnTo>
                        <a:pt x="134" y="446"/>
                      </a:lnTo>
                      <a:lnTo>
                        <a:pt x="154" y="400"/>
                      </a:lnTo>
                      <a:lnTo>
                        <a:pt x="190" y="368"/>
                      </a:lnTo>
                      <a:lnTo>
                        <a:pt x="224" y="342"/>
                      </a:lnTo>
                      <a:lnTo>
                        <a:pt x="248" y="318"/>
                      </a:lnTo>
                      <a:lnTo>
                        <a:pt x="264" y="314"/>
                      </a:lnTo>
                      <a:lnTo>
                        <a:pt x="308" y="294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Freeform 48"/>
                <p:cNvSpPr>
                  <a:spLocks/>
                </p:cNvSpPr>
                <p:nvPr/>
              </p:nvSpPr>
              <p:spPr bwMode="gray">
                <a:xfrm>
                  <a:off x="1634" y="1985"/>
                  <a:ext cx="1094" cy="1128"/>
                </a:xfrm>
                <a:custGeom>
                  <a:avLst/>
                  <a:gdLst>
                    <a:gd name="T0" fmla="*/ 34 w 1194"/>
                    <a:gd name="T1" fmla="*/ 31 h 1160"/>
                    <a:gd name="T2" fmla="*/ 0 w 1194"/>
                    <a:gd name="T3" fmla="*/ 189 h 1160"/>
                    <a:gd name="T4" fmla="*/ 26 w 1194"/>
                    <a:gd name="T5" fmla="*/ 220 h 1160"/>
                    <a:gd name="T6" fmla="*/ 13 w 1194"/>
                    <a:gd name="T7" fmla="*/ 272 h 1160"/>
                    <a:gd name="T8" fmla="*/ 31 w 1194"/>
                    <a:gd name="T9" fmla="*/ 301 h 1160"/>
                    <a:gd name="T10" fmla="*/ 21 w 1194"/>
                    <a:gd name="T11" fmla="*/ 383 h 1160"/>
                    <a:gd name="T12" fmla="*/ 44 w 1194"/>
                    <a:gd name="T13" fmla="*/ 488 h 1160"/>
                    <a:gd name="T14" fmla="*/ 67 w 1194"/>
                    <a:gd name="T15" fmla="*/ 762 h 1160"/>
                    <a:gd name="T16" fmla="*/ 120 w 1194"/>
                    <a:gd name="T17" fmla="*/ 789 h 1160"/>
                    <a:gd name="T18" fmla="*/ 125 w 1194"/>
                    <a:gd name="T19" fmla="*/ 883 h 1160"/>
                    <a:gd name="T20" fmla="*/ 198 w 1194"/>
                    <a:gd name="T21" fmla="*/ 920 h 1160"/>
                    <a:gd name="T22" fmla="*/ 506 w 1194"/>
                    <a:gd name="T23" fmla="*/ 995 h 1160"/>
                    <a:gd name="T24" fmla="*/ 649 w 1194"/>
                    <a:gd name="T25" fmla="*/ 1003 h 1160"/>
                    <a:gd name="T26" fmla="*/ 760 w 1194"/>
                    <a:gd name="T27" fmla="*/ 1009 h 1160"/>
                    <a:gd name="T28" fmla="*/ 771 w 1194"/>
                    <a:gd name="T29" fmla="*/ 1007 h 1160"/>
                    <a:gd name="T30" fmla="*/ 767 w 1194"/>
                    <a:gd name="T31" fmla="*/ 879 h 1160"/>
                    <a:gd name="T32" fmla="*/ 738 w 1194"/>
                    <a:gd name="T33" fmla="*/ 848 h 1160"/>
                    <a:gd name="T34" fmla="*/ 695 w 1194"/>
                    <a:gd name="T35" fmla="*/ 822 h 1160"/>
                    <a:gd name="T36" fmla="*/ 662 w 1194"/>
                    <a:gd name="T37" fmla="*/ 770 h 1160"/>
                    <a:gd name="T38" fmla="*/ 612 w 1194"/>
                    <a:gd name="T39" fmla="*/ 743 h 1160"/>
                    <a:gd name="T40" fmla="*/ 575 w 1194"/>
                    <a:gd name="T41" fmla="*/ 415 h 1160"/>
                    <a:gd name="T42" fmla="*/ 465 w 1194"/>
                    <a:gd name="T43" fmla="*/ 378 h 1160"/>
                    <a:gd name="T44" fmla="*/ 482 w 1194"/>
                    <a:gd name="T45" fmla="*/ 329 h 1160"/>
                    <a:gd name="T46" fmla="*/ 466 w 1194"/>
                    <a:gd name="T47" fmla="*/ 325 h 1160"/>
                    <a:gd name="T48" fmla="*/ 463 w 1194"/>
                    <a:gd name="T49" fmla="*/ 308 h 1160"/>
                    <a:gd name="T50" fmla="*/ 497 w 1194"/>
                    <a:gd name="T51" fmla="*/ 294 h 1160"/>
                    <a:gd name="T52" fmla="*/ 480 w 1194"/>
                    <a:gd name="T53" fmla="*/ 237 h 1160"/>
                    <a:gd name="T54" fmla="*/ 459 w 1194"/>
                    <a:gd name="T55" fmla="*/ 229 h 1160"/>
                    <a:gd name="T56" fmla="*/ 389 w 1194"/>
                    <a:gd name="T57" fmla="*/ 177 h 1160"/>
                    <a:gd name="T58" fmla="*/ 381 w 1194"/>
                    <a:gd name="T59" fmla="*/ 143 h 1160"/>
                    <a:gd name="T60" fmla="*/ 334 w 1194"/>
                    <a:gd name="T61" fmla="*/ 111 h 1160"/>
                    <a:gd name="T62" fmla="*/ 304 w 1194"/>
                    <a:gd name="T63" fmla="*/ 123 h 1160"/>
                    <a:gd name="T64" fmla="*/ 318 w 1194"/>
                    <a:gd name="T65" fmla="*/ 71 h 1160"/>
                    <a:gd name="T66" fmla="*/ 304 w 1194"/>
                    <a:gd name="T67" fmla="*/ 66 h 1160"/>
                    <a:gd name="T68" fmla="*/ 284 w 1194"/>
                    <a:gd name="T69" fmla="*/ 106 h 1160"/>
                    <a:gd name="T70" fmla="*/ 260 w 1194"/>
                    <a:gd name="T71" fmla="*/ 21 h 1160"/>
                    <a:gd name="T72" fmla="*/ 234 w 1194"/>
                    <a:gd name="T73" fmla="*/ 10 h 1160"/>
                    <a:gd name="T74" fmla="*/ 220 w 1194"/>
                    <a:gd name="T75" fmla="*/ 47 h 1160"/>
                    <a:gd name="T76" fmla="*/ 198 w 1194"/>
                    <a:gd name="T77" fmla="*/ 47 h 1160"/>
                    <a:gd name="T78" fmla="*/ 175 w 1194"/>
                    <a:gd name="T79" fmla="*/ 56 h 1160"/>
                    <a:gd name="T80" fmla="*/ 132 w 1194"/>
                    <a:gd name="T81" fmla="*/ 56 h 1160"/>
                    <a:gd name="T82" fmla="*/ 116 w 1194"/>
                    <a:gd name="T83" fmla="*/ 93 h 1160"/>
                    <a:gd name="T84" fmla="*/ 96 w 1194"/>
                    <a:gd name="T85" fmla="*/ 93 h 1160"/>
                    <a:gd name="T86" fmla="*/ 104 w 1194"/>
                    <a:gd name="T87" fmla="*/ 41 h 1160"/>
                    <a:gd name="T88" fmla="*/ 106 w 1194"/>
                    <a:gd name="T89" fmla="*/ 0 h 1160"/>
                    <a:gd name="T90" fmla="*/ 88 w 1194"/>
                    <a:gd name="T91" fmla="*/ 10 h 1160"/>
                    <a:gd name="T92" fmla="*/ 61 w 1194"/>
                    <a:gd name="T93" fmla="*/ 53 h 1160"/>
                    <a:gd name="T94" fmla="*/ 34 w 1194"/>
                    <a:gd name="T95" fmla="*/ 31 h 1160"/>
                    <a:gd name="T96" fmla="*/ 34 w 1194"/>
                    <a:gd name="T97" fmla="*/ 31 h 116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194"/>
                    <a:gd name="T148" fmla="*/ 0 h 1160"/>
                    <a:gd name="T149" fmla="*/ 1194 w 1194"/>
                    <a:gd name="T150" fmla="*/ 1160 h 116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194" h="1160">
                      <a:moveTo>
                        <a:pt x="52" y="36"/>
                      </a:moveTo>
                      <a:lnTo>
                        <a:pt x="0" y="218"/>
                      </a:lnTo>
                      <a:lnTo>
                        <a:pt x="40" y="253"/>
                      </a:lnTo>
                      <a:lnTo>
                        <a:pt x="20" y="313"/>
                      </a:lnTo>
                      <a:lnTo>
                        <a:pt x="48" y="347"/>
                      </a:lnTo>
                      <a:lnTo>
                        <a:pt x="32" y="440"/>
                      </a:lnTo>
                      <a:lnTo>
                        <a:pt x="68" y="561"/>
                      </a:lnTo>
                      <a:lnTo>
                        <a:pt x="104" y="877"/>
                      </a:lnTo>
                      <a:lnTo>
                        <a:pt x="186" y="907"/>
                      </a:lnTo>
                      <a:lnTo>
                        <a:pt x="192" y="1016"/>
                      </a:lnTo>
                      <a:lnTo>
                        <a:pt x="308" y="1058"/>
                      </a:lnTo>
                      <a:lnTo>
                        <a:pt x="783" y="1145"/>
                      </a:lnTo>
                      <a:lnTo>
                        <a:pt x="1005" y="1153"/>
                      </a:lnTo>
                      <a:lnTo>
                        <a:pt x="1177" y="1160"/>
                      </a:lnTo>
                      <a:lnTo>
                        <a:pt x="1194" y="1158"/>
                      </a:lnTo>
                      <a:lnTo>
                        <a:pt x="1188" y="1011"/>
                      </a:lnTo>
                      <a:lnTo>
                        <a:pt x="1143" y="975"/>
                      </a:lnTo>
                      <a:lnTo>
                        <a:pt x="1077" y="945"/>
                      </a:lnTo>
                      <a:lnTo>
                        <a:pt x="1026" y="885"/>
                      </a:lnTo>
                      <a:lnTo>
                        <a:pt x="948" y="855"/>
                      </a:lnTo>
                      <a:lnTo>
                        <a:pt x="891" y="477"/>
                      </a:lnTo>
                      <a:lnTo>
                        <a:pt x="720" y="435"/>
                      </a:lnTo>
                      <a:lnTo>
                        <a:pt x="747" y="378"/>
                      </a:lnTo>
                      <a:lnTo>
                        <a:pt x="723" y="373"/>
                      </a:lnTo>
                      <a:lnTo>
                        <a:pt x="716" y="355"/>
                      </a:lnTo>
                      <a:lnTo>
                        <a:pt x="768" y="338"/>
                      </a:lnTo>
                      <a:lnTo>
                        <a:pt x="743" y="273"/>
                      </a:lnTo>
                      <a:lnTo>
                        <a:pt x="712" y="263"/>
                      </a:lnTo>
                      <a:lnTo>
                        <a:pt x="602" y="203"/>
                      </a:lnTo>
                      <a:lnTo>
                        <a:pt x="590" y="163"/>
                      </a:lnTo>
                      <a:lnTo>
                        <a:pt x="517" y="126"/>
                      </a:lnTo>
                      <a:lnTo>
                        <a:pt x="470" y="143"/>
                      </a:lnTo>
                      <a:lnTo>
                        <a:pt x="493" y="81"/>
                      </a:lnTo>
                      <a:lnTo>
                        <a:pt x="470" y="76"/>
                      </a:lnTo>
                      <a:lnTo>
                        <a:pt x="440" y="121"/>
                      </a:lnTo>
                      <a:lnTo>
                        <a:pt x="403" y="26"/>
                      </a:lnTo>
                      <a:lnTo>
                        <a:pt x="361" y="10"/>
                      </a:lnTo>
                      <a:lnTo>
                        <a:pt x="341" y="52"/>
                      </a:lnTo>
                      <a:lnTo>
                        <a:pt x="308" y="52"/>
                      </a:lnTo>
                      <a:lnTo>
                        <a:pt x="271" y="66"/>
                      </a:lnTo>
                      <a:lnTo>
                        <a:pt x="204" y="66"/>
                      </a:lnTo>
                      <a:lnTo>
                        <a:pt x="181" y="108"/>
                      </a:lnTo>
                      <a:lnTo>
                        <a:pt x="150" y="108"/>
                      </a:lnTo>
                      <a:lnTo>
                        <a:pt x="160" y="46"/>
                      </a:lnTo>
                      <a:lnTo>
                        <a:pt x="166" y="0"/>
                      </a:lnTo>
                      <a:lnTo>
                        <a:pt x="137" y="10"/>
                      </a:lnTo>
                      <a:lnTo>
                        <a:pt x="95" y="62"/>
                      </a:lnTo>
                      <a:lnTo>
                        <a:pt x="52" y="36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Freeform 49"/>
                <p:cNvSpPr>
                  <a:spLocks/>
                </p:cNvSpPr>
                <p:nvPr/>
              </p:nvSpPr>
              <p:spPr bwMode="gray">
                <a:xfrm>
                  <a:off x="2279" y="1480"/>
                  <a:ext cx="236" cy="131"/>
                </a:xfrm>
                <a:custGeom>
                  <a:avLst/>
                  <a:gdLst>
                    <a:gd name="T0" fmla="*/ 166 w 258"/>
                    <a:gd name="T1" fmla="*/ 87 h 135"/>
                    <a:gd name="T2" fmla="*/ 162 w 258"/>
                    <a:gd name="T3" fmla="*/ 60 h 135"/>
                    <a:gd name="T4" fmla="*/ 144 w 258"/>
                    <a:gd name="T5" fmla="*/ 60 h 135"/>
                    <a:gd name="T6" fmla="*/ 150 w 258"/>
                    <a:gd name="T7" fmla="*/ 7 h 135"/>
                    <a:gd name="T8" fmla="*/ 135 w 258"/>
                    <a:gd name="T9" fmla="*/ 0 h 135"/>
                    <a:gd name="T10" fmla="*/ 7 w 258"/>
                    <a:gd name="T11" fmla="*/ 60 h 135"/>
                    <a:gd name="T12" fmla="*/ 0 w 258"/>
                    <a:gd name="T13" fmla="*/ 87 h 135"/>
                    <a:gd name="T14" fmla="*/ 58 w 258"/>
                    <a:gd name="T15" fmla="*/ 115 h 135"/>
                    <a:gd name="T16" fmla="*/ 132 w 258"/>
                    <a:gd name="T17" fmla="*/ 70 h 135"/>
                    <a:gd name="T18" fmla="*/ 166 w 258"/>
                    <a:gd name="T19" fmla="*/ 87 h 135"/>
                    <a:gd name="T20" fmla="*/ 166 w 258"/>
                    <a:gd name="T21" fmla="*/ 87 h 1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58"/>
                    <a:gd name="T34" fmla="*/ 0 h 135"/>
                    <a:gd name="T35" fmla="*/ 258 w 258"/>
                    <a:gd name="T36" fmla="*/ 135 h 13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58" h="135">
                      <a:moveTo>
                        <a:pt x="258" y="102"/>
                      </a:moveTo>
                      <a:lnTo>
                        <a:pt x="254" y="70"/>
                      </a:lnTo>
                      <a:lnTo>
                        <a:pt x="224" y="70"/>
                      </a:lnTo>
                      <a:lnTo>
                        <a:pt x="234" y="7"/>
                      </a:lnTo>
                      <a:lnTo>
                        <a:pt x="211" y="0"/>
                      </a:lnTo>
                      <a:lnTo>
                        <a:pt x="12" y="70"/>
                      </a:lnTo>
                      <a:lnTo>
                        <a:pt x="0" y="102"/>
                      </a:lnTo>
                      <a:lnTo>
                        <a:pt x="90" y="135"/>
                      </a:lnTo>
                      <a:lnTo>
                        <a:pt x="206" y="80"/>
                      </a:lnTo>
                      <a:lnTo>
                        <a:pt x="258" y="102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Freeform 50"/>
                <p:cNvSpPr>
                  <a:spLocks/>
                </p:cNvSpPr>
                <p:nvPr/>
              </p:nvSpPr>
              <p:spPr bwMode="gray">
                <a:xfrm>
                  <a:off x="2140" y="1706"/>
                  <a:ext cx="299" cy="306"/>
                </a:xfrm>
                <a:custGeom>
                  <a:avLst/>
                  <a:gdLst>
                    <a:gd name="T0" fmla="*/ 211 w 326"/>
                    <a:gd name="T1" fmla="*/ 119 h 315"/>
                    <a:gd name="T2" fmla="*/ 204 w 326"/>
                    <a:gd name="T3" fmla="*/ 62 h 315"/>
                    <a:gd name="T4" fmla="*/ 168 w 326"/>
                    <a:gd name="T5" fmla="*/ 32 h 315"/>
                    <a:gd name="T6" fmla="*/ 97 w 326"/>
                    <a:gd name="T7" fmla="*/ 0 h 315"/>
                    <a:gd name="T8" fmla="*/ 66 w 326"/>
                    <a:gd name="T9" fmla="*/ 12 h 315"/>
                    <a:gd name="T10" fmla="*/ 49 w 326"/>
                    <a:gd name="T11" fmla="*/ 72 h 315"/>
                    <a:gd name="T12" fmla="*/ 0 w 326"/>
                    <a:gd name="T13" fmla="*/ 172 h 315"/>
                    <a:gd name="T14" fmla="*/ 22 w 326"/>
                    <a:gd name="T15" fmla="*/ 242 h 315"/>
                    <a:gd name="T16" fmla="*/ 17 w 326"/>
                    <a:gd name="T17" fmla="*/ 273 h 315"/>
                    <a:gd name="T18" fmla="*/ 72 w 326"/>
                    <a:gd name="T19" fmla="*/ 259 h 315"/>
                    <a:gd name="T20" fmla="*/ 90 w 326"/>
                    <a:gd name="T21" fmla="*/ 259 h 315"/>
                    <a:gd name="T22" fmla="*/ 127 w 326"/>
                    <a:gd name="T23" fmla="*/ 193 h 315"/>
                    <a:gd name="T24" fmla="*/ 186 w 326"/>
                    <a:gd name="T25" fmla="*/ 137 h 315"/>
                    <a:gd name="T26" fmla="*/ 211 w 326"/>
                    <a:gd name="T27" fmla="*/ 119 h 315"/>
                    <a:gd name="T28" fmla="*/ 211 w 326"/>
                    <a:gd name="T29" fmla="*/ 119 h 3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6"/>
                    <a:gd name="T46" fmla="*/ 0 h 315"/>
                    <a:gd name="T47" fmla="*/ 326 w 326"/>
                    <a:gd name="T48" fmla="*/ 315 h 3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6" h="315">
                      <a:moveTo>
                        <a:pt x="326" y="138"/>
                      </a:moveTo>
                      <a:lnTo>
                        <a:pt x="314" y="72"/>
                      </a:lnTo>
                      <a:lnTo>
                        <a:pt x="259" y="37"/>
                      </a:lnTo>
                      <a:lnTo>
                        <a:pt x="150" y="0"/>
                      </a:lnTo>
                      <a:lnTo>
                        <a:pt x="103" y="12"/>
                      </a:lnTo>
                      <a:lnTo>
                        <a:pt x="75" y="82"/>
                      </a:lnTo>
                      <a:lnTo>
                        <a:pt x="0" y="198"/>
                      </a:lnTo>
                      <a:lnTo>
                        <a:pt x="33" y="280"/>
                      </a:lnTo>
                      <a:lnTo>
                        <a:pt x="27" y="315"/>
                      </a:lnTo>
                      <a:lnTo>
                        <a:pt x="112" y="300"/>
                      </a:lnTo>
                      <a:lnTo>
                        <a:pt x="140" y="300"/>
                      </a:lnTo>
                      <a:lnTo>
                        <a:pt x="194" y="223"/>
                      </a:lnTo>
                      <a:lnTo>
                        <a:pt x="287" y="158"/>
                      </a:lnTo>
                      <a:lnTo>
                        <a:pt x="326" y="138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52"/>
              <p:cNvGrpSpPr>
                <a:grpSpLocks/>
              </p:cNvGrpSpPr>
              <p:nvPr/>
            </p:nvGrpSpPr>
            <p:grpSpPr bwMode="auto">
              <a:xfrm>
                <a:off x="4175721" y="2685075"/>
                <a:ext cx="932552" cy="1348235"/>
                <a:chOff x="558" y="2028"/>
                <a:chExt cx="887" cy="1382"/>
              </a:xfrm>
              <a:grpFill/>
            </p:grpSpPr>
            <p:sp>
              <p:nvSpPr>
                <p:cNvPr id="21" name="Freeform 53"/>
                <p:cNvSpPr>
                  <a:spLocks/>
                </p:cNvSpPr>
                <p:nvPr/>
              </p:nvSpPr>
              <p:spPr bwMode="gray">
                <a:xfrm>
                  <a:off x="603" y="2028"/>
                  <a:ext cx="842" cy="1382"/>
                </a:xfrm>
                <a:custGeom>
                  <a:avLst/>
                  <a:gdLst>
                    <a:gd name="T0" fmla="*/ 10 w 842"/>
                    <a:gd name="T1" fmla="*/ 0 h 1382"/>
                    <a:gd name="T2" fmla="*/ 0 w 842"/>
                    <a:gd name="T3" fmla="*/ 104 h 1382"/>
                    <a:gd name="T4" fmla="*/ 112 w 842"/>
                    <a:gd name="T5" fmla="*/ 81 h 1382"/>
                    <a:gd name="T6" fmla="*/ 137 w 842"/>
                    <a:gd name="T7" fmla="*/ 392 h 1382"/>
                    <a:gd name="T8" fmla="*/ 198 w 842"/>
                    <a:gd name="T9" fmla="*/ 490 h 1382"/>
                    <a:gd name="T10" fmla="*/ 168 w 842"/>
                    <a:gd name="T11" fmla="*/ 569 h 1382"/>
                    <a:gd name="T12" fmla="*/ 134 w 842"/>
                    <a:gd name="T13" fmla="*/ 574 h 1382"/>
                    <a:gd name="T14" fmla="*/ 124 w 842"/>
                    <a:gd name="T15" fmla="*/ 613 h 1382"/>
                    <a:gd name="T16" fmla="*/ 89 w 842"/>
                    <a:gd name="T17" fmla="*/ 597 h 1382"/>
                    <a:gd name="T18" fmla="*/ 112 w 842"/>
                    <a:gd name="T19" fmla="*/ 643 h 1382"/>
                    <a:gd name="T20" fmla="*/ 89 w 842"/>
                    <a:gd name="T21" fmla="*/ 710 h 1382"/>
                    <a:gd name="T22" fmla="*/ 99 w 842"/>
                    <a:gd name="T23" fmla="*/ 728 h 1382"/>
                    <a:gd name="T24" fmla="*/ 79 w 842"/>
                    <a:gd name="T25" fmla="*/ 758 h 1382"/>
                    <a:gd name="T26" fmla="*/ 101 w 842"/>
                    <a:gd name="T27" fmla="*/ 763 h 1382"/>
                    <a:gd name="T28" fmla="*/ 141 w 842"/>
                    <a:gd name="T29" fmla="*/ 733 h 1382"/>
                    <a:gd name="T30" fmla="*/ 168 w 842"/>
                    <a:gd name="T31" fmla="*/ 773 h 1382"/>
                    <a:gd name="T32" fmla="*/ 127 w 842"/>
                    <a:gd name="T33" fmla="*/ 807 h 1382"/>
                    <a:gd name="T34" fmla="*/ 134 w 842"/>
                    <a:gd name="T35" fmla="*/ 873 h 1382"/>
                    <a:gd name="T36" fmla="*/ 141 w 842"/>
                    <a:gd name="T37" fmla="*/ 991 h 1382"/>
                    <a:gd name="T38" fmla="*/ 183 w 842"/>
                    <a:gd name="T39" fmla="*/ 1031 h 1382"/>
                    <a:gd name="T40" fmla="*/ 218 w 842"/>
                    <a:gd name="T41" fmla="*/ 1047 h 1382"/>
                    <a:gd name="T42" fmla="*/ 194 w 842"/>
                    <a:gd name="T43" fmla="*/ 1083 h 1382"/>
                    <a:gd name="T44" fmla="*/ 146 w 842"/>
                    <a:gd name="T45" fmla="*/ 1034 h 1382"/>
                    <a:gd name="T46" fmla="*/ 99 w 842"/>
                    <a:gd name="T47" fmla="*/ 1001 h 1382"/>
                    <a:gd name="T48" fmla="*/ 86 w 842"/>
                    <a:gd name="T49" fmla="*/ 1034 h 1382"/>
                    <a:gd name="T50" fmla="*/ 101 w 842"/>
                    <a:gd name="T51" fmla="*/ 1058 h 1382"/>
                    <a:gd name="T52" fmla="*/ 86 w 842"/>
                    <a:gd name="T53" fmla="*/ 1079 h 1382"/>
                    <a:gd name="T54" fmla="*/ 168 w 842"/>
                    <a:gd name="T55" fmla="*/ 1155 h 1382"/>
                    <a:gd name="T56" fmla="*/ 157 w 842"/>
                    <a:gd name="T57" fmla="*/ 1173 h 1382"/>
                    <a:gd name="T58" fmla="*/ 258 w 842"/>
                    <a:gd name="T59" fmla="*/ 1308 h 1382"/>
                    <a:gd name="T60" fmla="*/ 300 w 842"/>
                    <a:gd name="T61" fmla="*/ 1315 h 1382"/>
                    <a:gd name="T62" fmla="*/ 300 w 842"/>
                    <a:gd name="T63" fmla="*/ 1218 h 1382"/>
                    <a:gd name="T64" fmla="*/ 255 w 842"/>
                    <a:gd name="T65" fmla="*/ 1208 h 1382"/>
                    <a:gd name="T66" fmla="*/ 233 w 842"/>
                    <a:gd name="T67" fmla="*/ 1136 h 1382"/>
                    <a:gd name="T68" fmla="*/ 244 w 842"/>
                    <a:gd name="T69" fmla="*/ 1088 h 1382"/>
                    <a:gd name="T70" fmla="*/ 296 w 842"/>
                    <a:gd name="T71" fmla="*/ 1124 h 1382"/>
                    <a:gd name="T72" fmla="*/ 270 w 842"/>
                    <a:gd name="T73" fmla="*/ 1150 h 1382"/>
                    <a:gd name="T74" fmla="*/ 303 w 842"/>
                    <a:gd name="T75" fmla="*/ 1180 h 1382"/>
                    <a:gd name="T76" fmla="*/ 300 w 842"/>
                    <a:gd name="T77" fmla="*/ 1203 h 1382"/>
                    <a:gd name="T78" fmla="*/ 348 w 842"/>
                    <a:gd name="T79" fmla="*/ 1285 h 1382"/>
                    <a:gd name="T80" fmla="*/ 704 w 842"/>
                    <a:gd name="T81" fmla="*/ 1364 h 1382"/>
                    <a:gd name="T82" fmla="*/ 842 w 842"/>
                    <a:gd name="T83" fmla="*/ 1382 h 1382"/>
                    <a:gd name="T84" fmla="*/ 835 w 842"/>
                    <a:gd name="T85" fmla="*/ 1242 h 1382"/>
                    <a:gd name="T86" fmla="*/ 795 w 842"/>
                    <a:gd name="T87" fmla="*/ 1173 h 1382"/>
                    <a:gd name="T88" fmla="*/ 743 w 842"/>
                    <a:gd name="T89" fmla="*/ 1073 h 1382"/>
                    <a:gd name="T90" fmla="*/ 730 w 842"/>
                    <a:gd name="T91" fmla="*/ 1001 h 1382"/>
                    <a:gd name="T92" fmla="*/ 641 w 842"/>
                    <a:gd name="T93" fmla="*/ 904 h 1382"/>
                    <a:gd name="T94" fmla="*/ 641 w 842"/>
                    <a:gd name="T95" fmla="*/ 822 h 1382"/>
                    <a:gd name="T96" fmla="*/ 773 w 842"/>
                    <a:gd name="T97" fmla="*/ 308 h 1382"/>
                    <a:gd name="T98" fmla="*/ 661 w 842"/>
                    <a:gd name="T99" fmla="*/ 270 h 1382"/>
                    <a:gd name="T100" fmla="*/ 382 w 842"/>
                    <a:gd name="T101" fmla="*/ 178 h 1382"/>
                    <a:gd name="T102" fmla="*/ 161 w 842"/>
                    <a:gd name="T103" fmla="*/ 76 h 1382"/>
                    <a:gd name="T104" fmla="*/ 10 w 842"/>
                    <a:gd name="T105" fmla="*/ 0 h 1382"/>
                    <a:gd name="T106" fmla="*/ 10 w 842"/>
                    <a:gd name="T107" fmla="*/ 0 h 1382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842"/>
                    <a:gd name="T163" fmla="*/ 0 h 1382"/>
                    <a:gd name="T164" fmla="*/ 842 w 842"/>
                    <a:gd name="T165" fmla="*/ 1382 h 1382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842" h="1382">
                      <a:moveTo>
                        <a:pt x="10" y="0"/>
                      </a:moveTo>
                      <a:lnTo>
                        <a:pt x="0" y="104"/>
                      </a:lnTo>
                      <a:lnTo>
                        <a:pt x="112" y="81"/>
                      </a:lnTo>
                      <a:lnTo>
                        <a:pt x="137" y="392"/>
                      </a:lnTo>
                      <a:lnTo>
                        <a:pt x="198" y="490"/>
                      </a:lnTo>
                      <a:lnTo>
                        <a:pt x="168" y="569"/>
                      </a:lnTo>
                      <a:lnTo>
                        <a:pt x="134" y="574"/>
                      </a:lnTo>
                      <a:lnTo>
                        <a:pt x="124" y="613"/>
                      </a:lnTo>
                      <a:lnTo>
                        <a:pt x="89" y="597"/>
                      </a:lnTo>
                      <a:lnTo>
                        <a:pt x="112" y="643"/>
                      </a:lnTo>
                      <a:lnTo>
                        <a:pt x="89" y="710"/>
                      </a:lnTo>
                      <a:lnTo>
                        <a:pt x="99" y="728"/>
                      </a:lnTo>
                      <a:lnTo>
                        <a:pt x="79" y="758"/>
                      </a:lnTo>
                      <a:lnTo>
                        <a:pt x="101" y="763"/>
                      </a:lnTo>
                      <a:lnTo>
                        <a:pt x="141" y="733"/>
                      </a:lnTo>
                      <a:lnTo>
                        <a:pt x="168" y="773"/>
                      </a:lnTo>
                      <a:lnTo>
                        <a:pt x="127" y="807"/>
                      </a:lnTo>
                      <a:lnTo>
                        <a:pt x="134" y="873"/>
                      </a:lnTo>
                      <a:lnTo>
                        <a:pt x="141" y="991"/>
                      </a:lnTo>
                      <a:lnTo>
                        <a:pt x="183" y="1031"/>
                      </a:lnTo>
                      <a:lnTo>
                        <a:pt x="218" y="1047"/>
                      </a:lnTo>
                      <a:lnTo>
                        <a:pt x="194" y="1083"/>
                      </a:lnTo>
                      <a:lnTo>
                        <a:pt x="146" y="1034"/>
                      </a:lnTo>
                      <a:lnTo>
                        <a:pt x="99" y="1001"/>
                      </a:lnTo>
                      <a:lnTo>
                        <a:pt x="86" y="1034"/>
                      </a:lnTo>
                      <a:lnTo>
                        <a:pt x="101" y="1058"/>
                      </a:lnTo>
                      <a:lnTo>
                        <a:pt x="86" y="1079"/>
                      </a:lnTo>
                      <a:lnTo>
                        <a:pt x="168" y="1155"/>
                      </a:lnTo>
                      <a:lnTo>
                        <a:pt x="157" y="1173"/>
                      </a:lnTo>
                      <a:lnTo>
                        <a:pt x="258" y="1308"/>
                      </a:lnTo>
                      <a:lnTo>
                        <a:pt x="300" y="1315"/>
                      </a:lnTo>
                      <a:lnTo>
                        <a:pt x="300" y="1218"/>
                      </a:lnTo>
                      <a:lnTo>
                        <a:pt x="255" y="1208"/>
                      </a:lnTo>
                      <a:lnTo>
                        <a:pt x="233" y="1136"/>
                      </a:lnTo>
                      <a:lnTo>
                        <a:pt x="244" y="1088"/>
                      </a:lnTo>
                      <a:lnTo>
                        <a:pt x="296" y="1124"/>
                      </a:lnTo>
                      <a:lnTo>
                        <a:pt x="270" y="1150"/>
                      </a:lnTo>
                      <a:lnTo>
                        <a:pt x="303" y="1180"/>
                      </a:lnTo>
                      <a:lnTo>
                        <a:pt x="300" y="1203"/>
                      </a:lnTo>
                      <a:lnTo>
                        <a:pt x="348" y="1285"/>
                      </a:lnTo>
                      <a:lnTo>
                        <a:pt x="704" y="1364"/>
                      </a:lnTo>
                      <a:lnTo>
                        <a:pt x="842" y="1382"/>
                      </a:lnTo>
                      <a:lnTo>
                        <a:pt x="835" y="1242"/>
                      </a:lnTo>
                      <a:lnTo>
                        <a:pt x="795" y="1173"/>
                      </a:lnTo>
                      <a:lnTo>
                        <a:pt x="743" y="1073"/>
                      </a:lnTo>
                      <a:lnTo>
                        <a:pt x="730" y="1001"/>
                      </a:lnTo>
                      <a:lnTo>
                        <a:pt x="641" y="904"/>
                      </a:lnTo>
                      <a:lnTo>
                        <a:pt x="641" y="822"/>
                      </a:lnTo>
                      <a:lnTo>
                        <a:pt x="773" y="308"/>
                      </a:lnTo>
                      <a:lnTo>
                        <a:pt x="661" y="270"/>
                      </a:lnTo>
                      <a:lnTo>
                        <a:pt x="382" y="178"/>
                      </a:lnTo>
                      <a:lnTo>
                        <a:pt x="161" y="76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Freeform 54"/>
                <p:cNvSpPr>
                  <a:spLocks/>
                </p:cNvSpPr>
                <p:nvPr/>
              </p:nvSpPr>
              <p:spPr bwMode="gray">
                <a:xfrm>
                  <a:off x="558" y="2617"/>
                  <a:ext cx="92" cy="248"/>
                </a:xfrm>
                <a:custGeom>
                  <a:avLst/>
                  <a:gdLst>
                    <a:gd name="T0" fmla="*/ 25 w 92"/>
                    <a:gd name="T1" fmla="*/ 0 h 248"/>
                    <a:gd name="T2" fmla="*/ 54 w 92"/>
                    <a:gd name="T3" fmla="*/ 35 h 248"/>
                    <a:gd name="T4" fmla="*/ 79 w 92"/>
                    <a:gd name="T5" fmla="*/ 27 h 248"/>
                    <a:gd name="T6" fmla="*/ 92 w 92"/>
                    <a:gd name="T7" fmla="*/ 49 h 248"/>
                    <a:gd name="T8" fmla="*/ 40 w 92"/>
                    <a:gd name="T9" fmla="*/ 94 h 248"/>
                    <a:gd name="T10" fmla="*/ 52 w 92"/>
                    <a:gd name="T11" fmla="*/ 119 h 248"/>
                    <a:gd name="T12" fmla="*/ 54 w 92"/>
                    <a:gd name="T13" fmla="*/ 162 h 248"/>
                    <a:gd name="T14" fmla="*/ 45 w 92"/>
                    <a:gd name="T15" fmla="*/ 248 h 248"/>
                    <a:gd name="T16" fmla="*/ 30 w 92"/>
                    <a:gd name="T17" fmla="*/ 159 h 248"/>
                    <a:gd name="T18" fmla="*/ 19 w 92"/>
                    <a:gd name="T19" fmla="*/ 151 h 248"/>
                    <a:gd name="T20" fmla="*/ 12 w 92"/>
                    <a:gd name="T21" fmla="*/ 104 h 248"/>
                    <a:gd name="T22" fmla="*/ 0 w 92"/>
                    <a:gd name="T23" fmla="*/ 75 h 248"/>
                    <a:gd name="T24" fmla="*/ 25 w 92"/>
                    <a:gd name="T25" fmla="*/ 0 h 248"/>
                    <a:gd name="T26" fmla="*/ 25 w 92"/>
                    <a:gd name="T27" fmla="*/ 0 h 24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2"/>
                    <a:gd name="T43" fmla="*/ 0 h 248"/>
                    <a:gd name="T44" fmla="*/ 92 w 92"/>
                    <a:gd name="T45" fmla="*/ 248 h 24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2" h="248">
                      <a:moveTo>
                        <a:pt x="25" y="0"/>
                      </a:moveTo>
                      <a:lnTo>
                        <a:pt x="54" y="35"/>
                      </a:lnTo>
                      <a:lnTo>
                        <a:pt x="79" y="27"/>
                      </a:lnTo>
                      <a:lnTo>
                        <a:pt x="92" y="49"/>
                      </a:lnTo>
                      <a:lnTo>
                        <a:pt x="40" y="94"/>
                      </a:lnTo>
                      <a:lnTo>
                        <a:pt x="52" y="119"/>
                      </a:lnTo>
                      <a:lnTo>
                        <a:pt x="54" y="162"/>
                      </a:lnTo>
                      <a:lnTo>
                        <a:pt x="45" y="248"/>
                      </a:lnTo>
                      <a:lnTo>
                        <a:pt x="30" y="159"/>
                      </a:lnTo>
                      <a:lnTo>
                        <a:pt x="19" y="151"/>
                      </a:lnTo>
                      <a:lnTo>
                        <a:pt x="12" y="104"/>
                      </a:lnTo>
                      <a:lnTo>
                        <a:pt x="0" y="7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8" name="Freeform 55"/>
              <p:cNvSpPr>
                <a:spLocks/>
              </p:cNvSpPr>
              <p:nvPr/>
            </p:nvSpPr>
            <p:spPr bwMode="gray">
              <a:xfrm>
                <a:off x="5425408" y="3073358"/>
                <a:ext cx="553762" cy="1017731"/>
              </a:xfrm>
              <a:custGeom>
                <a:avLst/>
                <a:gdLst>
                  <a:gd name="T0" fmla="*/ 6467 w 526"/>
                  <a:gd name="T1" fmla="*/ 0 h 1044"/>
                  <a:gd name="T2" fmla="*/ 0 w 526"/>
                  <a:gd name="T3" fmla="*/ 89707 h 1044"/>
                  <a:gd name="T4" fmla="*/ 21132 w 526"/>
                  <a:gd name="T5" fmla="*/ 91835 h 1044"/>
                  <a:gd name="T6" fmla="*/ 34449 w 526"/>
                  <a:gd name="T7" fmla="*/ 91397 h 1044"/>
                  <a:gd name="T8" fmla="*/ 32409 w 526"/>
                  <a:gd name="T9" fmla="*/ 1337 h 1044"/>
                  <a:gd name="T10" fmla="*/ 21132 w 526"/>
                  <a:gd name="T11" fmla="*/ 720 h 1044"/>
                  <a:gd name="T12" fmla="*/ 6467 w 526"/>
                  <a:gd name="T13" fmla="*/ 0 h 1044"/>
                  <a:gd name="T14" fmla="*/ 6467 w 526"/>
                  <a:gd name="T15" fmla="*/ 0 h 10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6"/>
                  <a:gd name="T25" fmla="*/ 0 h 1044"/>
                  <a:gd name="T26" fmla="*/ 526 w 526"/>
                  <a:gd name="T27" fmla="*/ 1044 h 10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6" h="1044">
                    <a:moveTo>
                      <a:pt x="99" y="0"/>
                    </a:moveTo>
                    <a:lnTo>
                      <a:pt x="0" y="1020"/>
                    </a:lnTo>
                    <a:lnTo>
                      <a:pt x="323" y="1044"/>
                    </a:lnTo>
                    <a:lnTo>
                      <a:pt x="526" y="1039"/>
                    </a:lnTo>
                    <a:lnTo>
                      <a:pt x="495" y="15"/>
                    </a:lnTo>
                    <a:lnTo>
                      <a:pt x="323" y="8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56"/>
              <p:cNvSpPr>
                <a:spLocks/>
              </p:cNvSpPr>
              <p:nvPr/>
            </p:nvSpPr>
            <p:spPr bwMode="gray">
              <a:xfrm>
                <a:off x="4894719" y="2985080"/>
                <a:ext cx="638846" cy="1084570"/>
              </a:xfrm>
              <a:custGeom>
                <a:avLst/>
                <a:gdLst>
                  <a:gd name="T0" fmla="*/ 8861 w 606"/>
                  <a:gd name="T1" fmla="*/ 0 h 1109"/>
                  <a:gd name="T2" fmla="*/ 0 w 606"/>
                  <a:gd name="T3" fmla="*/ 45874 h 1109"/>
                  <a:gd name="T4" fmla="*/ 261 w 606"/>
                  <a:gd name="T5" fmla="*/ 53289 h 1109"/>
                  <a:gd name="T6" fmla="*/ 3768 w 606"/>
                  <a:gd name="T7" fmla="*/ 58558 h 1109"/>
                  <a:gd name="T8" fmla="*/ 5992 w 606"/>
                  <a:gd name="T9" fmla="*/ 61863 h 1109"/>
                  <a:gd name="T10" fmla="*/ 6857 w 606"/>
                  <a:gd name="T11" fmla="*/ 68981 h 1109"/>
                  <a:gd name="T12" fmla="*/ 12940 w 606"/>
                  <a:gd name="T13" fmla="*/ 83342 h 1109"/>
                  <a:gd name="T14" fmla="*/ 13395 w 606"/>
                  <a:gd name="T15" fmla="*/ 95845 h 1109"/>
                  <a:gd name="T16" fmla="*/ 33335 w 606"/>
                  <a:gd name="T17" fmla="*/ 98976 h 1109"/>
                  <a:gd name="T18" fmla="*/ 40021 w 606"/>
                  <a:gd name="T19" fmla="*/ 7965 h 1109"/>
                  <a:gd name="T20" fmla="*/ 8861 w 606"/>
                  <a:gd name="T21" fmla="*/ 0 h 1109"/>
                  <a:gd name="T22" fmla="*/ 8861 w 606"/>
                  <a:gd name="T23" fmla="*/ 0 h 110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06"/>
                  <a:gd name="T37" fmla="*/ 0 h 1109"/>
                  <a:gd name="T38" fmla="*/ 606 w 606"/>
                  <a:gd name="T39" fmla="*/ 1109 h 110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06" h="1109">
                    <a:moveTo>
                      <a:pt x="134" y="0"/>
                    </a:moveTo>
                    <a:lnTo>
                      <a:pt x="0" y="514"/>
                    </a:lnTo>
                    <a:lnTo>
                      <a:pt x="4" y="597"/>
                    </a:lnTo>
                    <a:lnTo>
                      <a:pt x="57" y="656"/>
                    </a:lnTo>
                    <a:lnTo>
                      <a:pt x="91" y="693"/>
                    </a:lnTo>
                    <a:lnTo>
                      <a:pt x="104" y="773"/>
                    </a:lnTo>
                    <a:lnTo>
                      <a:pt x="196" y="934"/>
                    </a:lnTo>
                    <a:lnTo>
                      <a:pt x="203" y="1074"/>
                    </a:lnTo>
                    <a:lnTo>
                      <a:pt x="505" y="1109"/>
                    </a:lnTo>
                    <a:lnTo>
                      <a:pt x="606" y="89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57"/>
              <p:cNvSpPr>
                <a:spLocks/>
              </p:cNvSpPr>
              <p:nvPr/>
            </p:nvSpPr>
            <p:spPr bwMode="gray">
              <a:xfrm>
                <a:off x="8143747" y="3654738"/>
                <a:ext cx="338891" cy="291321"/>
              </a:xfrm>
              <a:custGeom>
                <a:avLst/>
                <a:gdLst>
                  <a:gd name="T0" fmla="*/ 7564 w 323"/>
                  <a:gd name="T1" fmla="*/ 1342 h 298"/>
                  <a:gd name="T2" fmla="*/ 9991 w 323"/>
                  <a:gd name="T3" fmla="*/ 3545 h 298"/>
                  <a:gd name="T4" fmla="*/ 11234 w 323"/>
                  <a:gd name="T5" fmla="*/ 1342 h 298"/>
                  <a:gd name="T6" fmla="*/ 14195 w 323"/>
                  <a:gd name="T7" fmla="*/ 0 h 298"/>
                  <a:gd name="T8" fmla="*/ 13601 w 323"/>
                  <a:gd name="T9" fmla="*/ 5760 h 298"/>
                  <a:gd name="T10" fmla="*/ 15710 w 323"/>
                  <a:gd name="T11" fmla="*/ 9243 h 298"/>
                  <a:gd name="T12" fmla="*/ 21225 w 323"/>
                  <a:gd name="T13" fmla="*/ 10568 h 298"/>
                  <a:gd name="T14" fmla="*/ 20773 w 323"/>
                  <a:gd name="T15" fmla="*/ 15898 h 298"/>
                  <a:gd name="T16" fmla="*/ 19119 w 323"/>
                  <a:gd name="T17" fmla="*/ 15025 h 298"/>
                  <a:gd name="T18" fmla="*/ 17017 w 323"/>
                  <a:gd name="T19" fmla="*/ 16801 h 298"/>
                  <a:gd name="T20" fmla="*/ 16509 w 323"/>
                  <a:gd name="T21" fmla="*/ 21403 h 298"/>
                  <a:gd name="T22" fmla="*/ 14712 w 323"/>
                  <a:gd name="T23" fmla="*/ 20164 h 298"/>
                  <a:gd name="T24" fmla="*/ 14195 w 323"/>
                  <a:gd name="T25" fmla="*/ 24076 h 298"/>
                  <a:gd name="T26" fmla="*/ 10322 w 323"/>
                  <a:gd name="T27" fmla="*/ 26463 h 298"/>
                  <a:gd name="T28" fmla="*/ 8220 w 323"/>
                  <a:gd name="T29" fmla="*/ 26036 h 298"/>
                  <a:gd name="T30" fmla="*/ 2956 w 323"/>
                  <a:gd name="T31" fmla="*/ 12780 h 298"/>
                  <a:gd name="T32" fmla="*/ 799 w 323"/>
                  <a:gd name="T33" fmla="*/ 12780 h 298"/>
                  <a:gd name="T34" fmla="*/ 1109 w 323"/>
                  <a:gd name="T35" fmla="*/ 7276 h 298"/>
                  <a:gd name="T36" fmla="*/ 0 w 323"/>
                  <a:gd name="T37" fmla="*/ 5061 h 298"/>
                  <a:gd name="T38" fmla="*/ 7564 w 323"/>
                  <a:gd name="T39" fmla="*/ 1342 h 298"/>
                  <a:gd name="T40" fmla="*/ 7564 w 323"/>
                  <a:gd name="T41" fmla="*/ 1342 h 29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3"/>
                  <a:gd name="T64" fmla="*/ 0 h 298"/>
                  <a:gd name="T65" fmla="*/ 323 w 323"/>
                  <a:gd name="T66" fmla="*/ 298 h 29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3" h="298">
                    <a:moveTo>
                      <a:pt x="115" y="15"/>
                    </a:moveTo>
                    <a:lnTo>
                      <a:pt x="152" y="40"/>
                    </a:lnTo>
                    <a:lnTo>
                      <a:pt x="171" y="15"/>
                    </a:lnTo>
                    <a:lnTo>
                      <a:pt x="216" y="0"/>
                    </a:lnTo>
                    <a:lnTo>
                      <a:pt x="207" y="65"/>
                    </a:lnTo>
                    <a:lnTo>
                      <a:pt x="239" y="104"/>
                    </a:lnTo>
                    <a:lnTo>
                      <a:pt x="323" y="119"/>
                    </a:lnTo>
                    <a:lnTo>
                      <a:pt x="316" y="179"/>
                    </a:lnTo>
                    <a:lnTo>
                      <a:pt x="291" y="169"/>
                    </a:lnTo>
                    <a:lnTo>
                      <a:pt x="259" y="189"/>
                    </a:lnTo>
                    <a:lnTo>
                      <a:pt x="251" y="241"/>
                    </a:lnTo>
                    <a:lnTo>
                      <a:pt x="224" y="227"/>
                    </a:lnTo>
                    <a:lnTo>
                      <a:pt x="216" y="271"/>
                    </a:lnTo>
                    <a:lnTo>
                      <a:pt x="157" y="298"/>
                    </a:lnTo>
                    <a:lnTo>
                      <a:pt x="125" y="293"/>
                    </a:lnTo>
                    <a:lnTo>
                      <a:pt x="45" y="144"/>
                    </a:lnTo>
                    <a:lnTo>
                      <a:pt x="12" y="144"/>
                    </a:lnTo>
                    <a:lnTo>
                      <a:pt x="17" y="82"/>
                    </a:lnTo>
                    <a:lnTo>
                      <a:pt x="0" y="57"/>
                    </a:lnTo>
                    <a:lnTo>
                      <a:pt x="115" y="15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73499"/>
              </p:ext>
            </p:extLst>
          </p:nvPr>
        </p:nvGraphicFramePr>
        <p:xfrm>
          <a:off x="611560" y="915566"/>
          <a:ext cx="7848872" cy="1920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RUG-III CMI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RUG-III Plus CMI values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Historical </a:t>
                      </a:r>
                      <a:r>
                        <a:rPr lang="en-CA" u="sng" dirty="0" smtClean="0"/>
                        <a:t>American</a:t>
                      </a:r>
                      <a:r>
                        <a:rPr lang="en-CA" dirty="0" smtClean="0"/>
                        <a:t> staff time measurement data</a:t>
                      </a:r>
                      <a:endParaRPr lang="en-CA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u="sng" dirty="0" smtClean="0"/>
                        <a:t>Canadian</a:t>
                      </a:r>
                      <a:r>
                        <a:rPr lang="en-CA" dirty="0" smtClean="0"/>
                        <a:t> staff time measurement data</a:t>
                      </a: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Designed for </a:t>
                      </a:r>
                      <a:r>
                        <a:rPr lang="en-CA" u="sng" dirty="0" smtClean="0"/>
                        <a:t>Ontario</a:t>
                      </a:r>
                      <a:r>
                        <a:rPr lang="en-CA" dirty="0" smtClean="0"/>
                        <a:t> hospital based facilities</a:t>
                      </a:r>
                      <a:endParaRPr lang="en-CA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Designed to be more meaningful for </a:t>
                      </a:r>
                      <a:r>
                        <a:rPr lang="en-CA" u="sng" dirty="0" smtClean="0"/>
                        <a:t>Canadian</a:t>
                      </a:r>
                      <a:r>
                        <a:rPr lang="en-CA" dirty="0" smtClean="0"/>
                        <a:t> residential care facilities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784"/>
            <a:ext cx="8229600" cy="425758"/>
          </a:xfrm>
        </p:spPr>
        <p:txBody>
          <a:bodyPr/>
          <a:lstStyle/>
          <a:p>
            <a:r>
              <a:rPr lang="en-CA" kern="0" dirty="0"/>
              <a:t>What can you do with case-mix systems</a:t>
            </a:r>
            <a:r>
              <a:rPr lang="en-CA" kern="0" dirty="0" smtClean="0"/>
              <a:t>?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35496" y="2625477"/>
            <a:ext cx="9075355" cy="2165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Connector 3"/>
          <p:cNvCxnSpPr/>
          <p:nvPr/>
        </p:nvCxnSpPr>
        <p:spPr>
          <a:xfrm>
            <a:off x="79039" y="2643504"/>
            <a:ext cx="9031812" cy="0"/>
          </a:xfrm>
          <a:prstGeom prst="line">
            <a:avLst/>
          </a:prstGeom>
          <a:ln w="12700">
            <a:solidFill>
              <a:srgbClr val="82BA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9039" y="4763328"/>
            <a:ext cx="9031812" cy="40670"/>
          </a:xfrm>
          <a:prstGeom prst="line">
            <a:avLst/>
          </a:prstGeom>
          <a:ln w="12700">
            <a:solidFill>
              <a:srgbClr val="82BA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4720" y="3331638"/>
            <a:ext cx="9006131" cy="0"/>
          </a:xfrm>
          <a:prstGeom prst="line">
            <a:avLst/>
          </a:prstGeom>
          <a:ln w="12700">
            <a:solidFill>
              <a:srgbClr val="82BA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9039" y="4084144"/>
            <a:ext cx="9031812" cy="0"/>
          </a:xfrm>
          <a:prstGeom prst="line">
            <a:avLst/>
          </a:prstGeom>
          <a:ln w="12700">
            <a:solidFill>
              <a:srgbClr val="82BA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10879" y="1785174"/>
            <a:ext cx="0" cy="3018824"/>
          </a:xfrm>
          <a:prstGeom prst="line">
            <a:avLst/>
          </a:prstGeom>
          <a:ln w="28575">
            <a:solidFill>
              <a:srgbClr val="82BAB5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09479" y="1785174"/>
            <a:ext cx="0" cy="3018824"/>
          </a:xfrm>
          <a:prstGeom prst="line">
            <a:avLst/>
          </a:prstGeom>
          <a:ln w="28575">
            <a:solidFill>
              <a:srgbClr val="82BAB5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58879" y="1785174"/>
            <a:ext cx="0" cy="3018824"/>
          </a:xfrm>
          <a:prstGeom prst="line">
            <a:avLst/>
          </a:prstGeom>
          <a:ln w="28575">
            <a:solidFill>
              <a:srgbClr val="82BAB5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65946" y="1785174"/>
            <a:ext cx="0" cy="3018824"/>
          </a:xfrm>
          <a:prstGeom prst="line">
            <a:avLst/>
          </a:prstGeom>
          <a:ln w="28575">
            <a:solidFill>
              <a:srgbClr val="82BAB5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9039" y="2680916"/>
            <a:ext cx="1582441" cy="635348"/>
          </a:xfrm>
          <a:prstGeom prst="rect">
            <a:avLst/>
          </a:prstGeom>
          <a:solidFill>
            <a:srgbClr val="852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79039" y="3400794"/>
            <a:ext cx="1582441" cy="635348"/>
          </a:xfrm>
          <a:prstGeom prst="rect">
            <a:avLst/>
          </a:prstGeom>
          <a:solidFill>
            <a:srgbClr val="148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79039" y="4127980"/>
            <a:ext cx="1582441" cy="635348"/>
          </a:xfrm>
          <a:prstGeom prst="rect">
            <a:avLst/>
          </a:prstGeom>
          <a:solidFill>
            <a:srgbClr val="36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644762" y="1825013"/>
            <a:ext cx="151531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Combine with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other </a:t>
            </a:r>
            <a:r>
              <a:rPr lang="en-US" sz="1300" dirty="0" smtClean="0">
                <a:solidFill>
                  <a:schemeClr val="tx1"/>
                </a:solidFill>
              </a:rPr>
              <a:t>metrics/</a:t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>use in </a:t>
            </a:r>
            <a:r>
              <a:rPr lang="en-US" sz="1300" dirty="0">
                <a:solidFill>
                  <a:schemeClr val="tx1"/>
                </a:solidFill>
              </a:rPr>
              <a:t>risk adjustment</a:t>
            </a:r>
            <a:endParaRPr lang="en-CA" sz="1300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3207730" y="1825013"/>
            <a:ext cx="151531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Describe and 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compare clients 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and organizations</a:t>
            </a:r>
            <a:endParaRPr lang="en-CA" sz="13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728522" y="1825013"/>
            <a:ext cx="151531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Plan for new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policies/programs</a:t>
            </a:r>
            <a:endParaRPr lang="en-CA" sz="1300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6258938" y="1825013"/>
            <a:ext cx="151531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Evaluate 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policies/programs</a:t>
            </a:r>
            <a:endParaRPr lang="en-CA" sz="1300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7744234" y="1825013"/>
            <a:ext cx="136661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Use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tx1"/>
                </a:solidFill>
              </a:rPr>
              <a:t>in funding</a:t>
            </a:r>
            <a:endParaRPr lang="en-CA" sz="1300" dirty="0">
              <a:solidFill>
                <a:schemeClr val="tx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104720" y="2822492"/>
            <a:ext cx="151531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bg1"/>
                </a:solidFill>
              </a:rPr>
              <a:t>Organization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bg1"/>
                </a:solidFill>
              </a:rPr>
              <a:t>level</a:t>
            </a:r>
            <a:endParaRPr lang="en-CA" sz="1300" dirty="0">
              <a:solidFill>
                <a:schemeClr val="bg1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04720" y="3505886"/>
            <a:ext cx="151531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bg1"/>
                </a:solidFill>
              </a:rPr>
              <a:t>Health system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bg1"/>
                </a:solidFill>
              </a:rPr>
              <a:t>level</a:t>
            </a:r>
            <a:endParaRPr lang="en-CA" sz="1300" dirty="0">
              <a:solidFill>
                <a:schemeClr val="bg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04720" y="4237406"/>
            <a:ext cx="151531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100" b="1">
                <a:solidFill>
                  <a:srgbClr val="365254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bg1"/>
                </a:solidFill>
              </a:rPr>
              <a:t>National</a:t>
            </a:r>
          </a:p>
          <a:p>
            <a:pPr algn="ctr">
              <a:lnSpc>
                <a:spcPts val="1500"/>
              </a:lnSpc>
            </a:pPr>
            <a:r>
              <a:rPr lang="en-US" sz="1300" dirty="0">
                <a:solidFill>
                  <a:schemeClr val="bg1"/>
                </a:solidFill>
              </a:rPr>
              <a:t>level</a:t>
            </a:r>
            <a:endParaRPr lang="en-CA" sz="13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639" y="3360912"/>
            <a:ext cx="765799" cy="7657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5" y="2505585"/>
            <a:ext cx="1036820" cy="103682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6" y="4174116"/>
            <a:ext cx="563717" cy="56371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952" y="2505585"/>
            <a:ext cx="1036820" cy="10368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71" y="2505585"/>
            <a:ext cx="1036820" cy="103682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39" y="2505585"/>
            <a:ext cx="1036820" cy="103682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056" y="3360912"/>
            <a:ext cx="765799" cy="76579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087" y="3360912"/>
            <a:ext cx="765799" cy="7657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552" y="3360912"/>
            <a:ext cx="765799" cy="76579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217" y="3360912"/>
            <a:ext cx="765799" cy="76579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023" y="4174116"/>
            <a:ext cx="563717" cy="563717"/>
          </a:xfrm>
          <a:prstGeom prst="rect">
            <a:avLst/>
          </a:prstGeom>
        </p:spPr>
      </p:pic>
      <p:pic>
        <p:nvPicPr>
          <p:cNvPr id="34" name="Content Placeholder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426" y="804334"/>
            <a:ext cx="869608" cy="869608"/>
          </a:xfrm>
          <a:prstGeom prst="rect">
            <a:avLst/>
          </a:prstGeom>
        </p:spPr>
      </p:pic>
      <p:pic>
        <p:nvPicPr>
          <p:cNvPr id="35" name="Content Placeholder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310" y="806366"/>
            <a:ext cx="869608" cy="869608"/>
          </a:xfrm>
          <a:prstGeom prst="rect">
            <a:avLst/>
          </a:prstGeom>
        </p:spPr>
      </p:pic>
      <p:pic>
        <p:nvPicPr>
          <p:cNvPr id="36" name="Content Placeholder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43" y="789231"/>
            <a:ext cx="868888" cy="869608"/>
          </a:xfrm>
          <a:prstGeom prst="rect">
            <a:avLst/>
          </a:prstGeom>
        </p:spPr>
      </p:pic>
      <p:pic>
        <p:nvPicPr>
          <p:cNvPr id="37" name="Content Placeholder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903" y="811058"/>
            <a:ext cx="869608" cy="86960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307" y="799002"/>
            <a:ext cx="860982" cy="86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868513"/>
              </p:ext>
            </p:extLst>
          </p:nvPr>
        </p:nvGraphicFramePr>
        <p:xfrm>
          <a:off x="755576" y="1059582"/>
          <a:ext cx="7704856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AED26C45-9EEF-4D89-87AD-E4DE905999CA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507288" cy="846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rgbClr val="3652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The RUG-III Plus classification can be </a:t>
            </a:r>
          </a:p>
          <a:p>
            <a:r>
              <a:rPr lang="en-CA" dirty="0" smtClean="0"/>
              <a:t>used to describe residents in facilities</a:t>
            </a:r>
            <a:endParaRPr lang="en-CA" dirty="0">
              <a:solidFill>
                <a:srgbClr val="ED7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26C45-9EEF-4D89-87AD-E4DE9059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5374"/>
            <a:ext cx="8507288" cy="846386"/>
          </a:xfrm>
        </p:spPr>
        <p:txBody>
          <a:bodyPr/>
          <a:lstStyle/>
          <a:p>
            <a:r>
              <a:rPr lang="en-CA" dirty="0" smtClean="0"/>
              <a:t>Case Mix Index (CMI) values can be used</a:t>
            </a:r>
            <a:br>
              <a:rPr lang="en-CA" dirty="0" smtClean="0"/>
            </a:br>
            <a:r>
              <a:rPr lang="en-CA" dirty="0" smtClean="0"/>
              <a:t>to compare organizations</a:t>
            </a:r>
            <a:endParaRPr lang="en-CA" dirty="0">
              <a:solidFill>
                <a:srgbClr val="ED7024"/>
              </a:solidFill>
            </a:endParaRPr>
          </a:p>
        </p:txBody>
      </p:sp>
      <p:sp>
        <p:nvSpPr>
          <p:cNvPr id="5" name="Up Arrow 5">
            <a:extLst>
              <a:ext uri="{FF2B5EF4-FFF2-40B4-BE49-F238E27FC236}">
                <a16:creationId xmlns:a16="http://schemas.microsoft.com/office/drawing/2014/main" xmlns="" id="{2CB5A8D6-2149-4899-82CE-13604BD9E436}"/>
              </a:ext>
            </a:extLst>
          </p:cNvPr>
          <p:cNvSpPr/>
          <p:nvPr/>
        </p:nvSpPr>
        <p:spPr>
          <a:xfrm>
            <a:off x="8291016" y="1529452"/>
            <a:ext cx="288032" cy="538185"/>
          </a:xfrm>
          <a:prstGeom prst="upArrow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Up Arrow 7">
            <a:extLst>
              <a:ext uri="{FF2B5EF4-FFF2-40B4-BE49-F238E27FC236}">
                <a16:creationId xmlns:a16="http://schemas.microsoft.com/office/drawing/2014/main" xmlns="" id="{D5EF96C4-E15D-4056-A942-C90C891FED7A}"/>
              </a:ext>
            </a:extLst>
          </p:cNvPr>
          <p:cNvSpPr/>
          <p:nvPr/>
        </p:nvSpPr>
        <p:spPr>
          <a:xfrm flipV="1">
            <a:off x="637745" y="1580252"/>
            <a:ext cx="261847" cy="467436"/>
          </a:xfrm>
          <a:prstGeom prst="upArrow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FA0D923F-EE50-49DE-9EF8-02CD26F282A4}"/>
              </a:ext>
            </a:extLst>
          </p:cNvPr>
          <p:cNvGrpSpPr/>
          <p:nvPr/>
        </p:nvGrpSpPr>
        <p:grpSpPr>
          <a:xfrm>
            <a:off x="899592" y="1398136"/>
            <a:ext cx="7344816" cy="576064"/>
            <a:chOff x="899592" y="843558"/>
            <a:chExt cx="7344816" cy="57606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C411A916-CEA1-449D-9B43-4A68220B4AAE}"/>
                </a:ext>
              </a:extLst>
            </p:cNvPr>
            <p:cNvGrpSpPr/>
            <p:nvPr/>
          </p:nvGrpSpPr>
          <p:grpSpPr>
            <a:xfrm>
              <a:off x="899592" y="1136823"/>
              <a:ext cx="7344816" cy="282799"/>
              <a:chOff x="899592" y="4533494"/>
              <a:chExt cx="7344816" cy="282799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2CCC26AE-42DC-41D3-BA55-3E047B5F9AB2}"/>
                  </a:ext>
                </a:extLst>
              </p:cNvPr>
              <p:cNvCxnSpPr/>
              <p:nvPr/>
            </p:nvCxnSpPr>
            <p:spPr>
              <a:xfrm>
                <a:off x="899592" y="4676080"/>
                <a:ext cx="734481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50B81CE9-6111-4920-862C-C87F9FDE75C5}"/>
                  </a:ext>
                </a:extLst>
              </p:cNvPr>
              <p:cNvGrpSpPr/>
              <p:nvPr/>
            </p:nvGrpSpPr>
            <p:grpSpPr>
              <a:xfrm>
                <a:off x="2987824" y="4533494"/>
                <a:ext cx="3456384" cy="282799"/>
                <a:chOff x="2987824" y="4533494"/>
                <a:chExt cx="3456384" cy="282799"/>
              </a:xfrm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xmlns="" id="{1651A930-CCE5-4B2F-90E2-A9969B8975EC}"/>
                    </a:ext>
                  </a:extLst>
                </p:cNvPr>
                <p:cNvCxnSpPr/>
                <p:nvPr/>
              </p:nvCxnSpPr>
              <p:spPr>
                <a:xfrm>
                  <a:off x="2987824" y="4545789"/>
                  <a:ext cx="0" cy="27050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xmlns="" id="{E56613FA-BB8F-4A2F-A8A6-3F5FAD8B273A}"/>
                    </a:ext>
                  </a:extLst>
                </p:cNvPr>
                <p:cNvCxnSpPr/>
                <p:nvPr/>
              </p:nvCxnSpPr>
              <p:spPr>
                <a:xfrm>
                  <a:off x="6444208" y="4533494"/>
                  <a:ext cx="0" cy="27050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3BAA26EA-4D45-44D1-8AEF-0E0614675F36}"/>
                </a:ext>
              </a:extLst>
            </p:cNvPr>
            <p:cNvSpPr txBox="1"/>
            <p:nvPr/>
          </p:nvSpPr>
          <p:spPr>
            <a:xfrm>
              <a:off x="1907703" y="868797"/>
              <a:ext cx="2088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1.0</a:t>
              </a:r>
              <a:endParaRPr lang="en-CA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0656735A-CBFD-4EB1-9E74-612409A76BAC}"/>
                </a:ext>
              </a:extLst>
            </p:cNvPr>
            <p:cNvSpPr txBox="1"/>
            <p:nvPr/>
          </p:nvSpPr>
          <p:spPr>
            <a:xfrm>
              <a:off x="5292081" y="843558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/>
                <a:t>1.5</a:t>
              </a:r>
            </a:p>
          </p:txBody>
        </p:sp>
      </p:grpSp>
      <p:pic>
        <p:nvPicPr>
          <p:cNvPr id="24" name="Content Placeholder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896" y="2046208"/>
            <a:ext cx="1368152" cy="1368152"/>
          </a:xfrm>
          <a:prstGeom prst="rect">
            <a:avLst/>
          </a:prstGeom>
        </p:spPr>
      </p:pic>
      <p:pic>
        <p:nvPicPr>
          <p:cNvPr id="25" name="Content Placeholder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80" y="2046208"/>
            <a:ext cx="1434008" cy="14340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7912" y="342655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Facility 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46304" y="34985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Facility </a:t>
            </a:r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6CD219CB-3F37-49F5-BAA1-73F68BDD445C}"/>
              </a:ext>
            </a:extLst>
          </p:cNvPr>
          <p:cNvSpPr txBox="1">
            <a:spLocks/>
          </p:cNvSpPr>
          <p:nvPr/>
        </p:nvSpPr>
        <p:spPr bwMode="auto">
          <a:xfrm>
            <a:off x="768668" y="4155926"/>
            <a:ext cx="71877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lnSpc>
                <a:spcPts val="2400"/>
              </a:lnSpc>
              <a:spcBef>
                <a:spcPts val="600"/>
              </a:spcBef>
              <a:spcAft>
                <a:spcPts val="900"/>
              </a:spcAft>
              <a:buSzPct val="90000"/>
              <a:buFont typeface="Calibri" panose="020F0502020204030204" pitchFamily="34" charset="0"/>
              <a:buChar char="•"/>
              <a:defRPr sz="2200" b="0" kern="1200" baseline="0">
                <a:solidFill>
                  <a:srgbClr val="365254"/>
                </a:solidFill>
                <a:latin typeface="+mn-lt"/>
                <a:ea typeface="+mn-ea"/>
                <a:cs typeface="+mn-cs"/>
              </a:defRPr>
            </a:lvl1pPr>
            <a:lvl2pPr marL="449263" indent="-182563" algn="l" rtl="0" eaLnBrk="1" fontAlgn="base" hangingPunct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6700" indent="0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9263" indent="-182563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49263" indent="-182563" algn="l" rtl="0" eaLnBrk="1" fontAlgn="base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CA" dirty="0" smtClean="0"/>
              <a:t>Facility B has more resource intensive residents than Facility 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13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1&quot;/&gt;&lt;/object&gt;&lt;object type=&quot;3&quot; unique_id=&quot;10005&quot;&gt;&lt;property id=&quot;20148&quot; value=&quot;5&quot;/&gt;&lt;property id=&quot;20300&quot; value=&quot;Slide 2&quot;/&gt;&lt;property id=&quot;20307&quot; value=&quot;264&quot;/&gt;&lt;/object&gt;&lt;object type=&quot;3&quot; unique_id=&quot;10006&quot;&gt;&lt;property id=&quot;20148&quot; value=&quot;5&quot;/&gt;&lt;property id=&quot;20300&quot; value=&quot;Slide 3&quot;/&gt;&lt;property id=&quot;20307&quot; value=&quot;267&quot;/&gt;&lt;/object&gt;&lt;object type=&quot;3&quot; unique_id=&quot;10007&quot;&gt;&lt;property id=&quot;20148&quot; value=&quot;5&quot;/&gt;&lt;property id=&quot;20300&quot; value=&quot;Slide 4&quot;/&gt;&lt;property id=&quot;20307&quot; value=&quot;282&quot;/&gt;&lt;/object&gt;&lt;object type=&quot;3&quot; unique_id=&quot;10008&quot;&gt;&lt;property id=&quot;20148&quot; value=&quot;5&quot;/&gt;&lt;property id=&quot;20300&quot; value=&quot;Slide 5&quot;/&gt;&lt;property id=&quot;20307&quot; value=&quot;269&quot;/&gt;&lt;/object&gt;&lt;object type=&quot;3&quot; unique_id=&quot;10009&quot;&gt;&lt;property id=&quot;20148&quot; value=&quot;5&quot;/&gt;&lt;property id=&quot;20300&quot; value=&quot;Slide 6&quot;/&gt;&lt;property id=&quot;20307&quot; value=&quot;281&quot;/&gt;&lt;/object&gt;&lt;object type=&quot;3&quot; unique_id=&quot;10010&quot;&gt;&lt;property id=&quot;20148&quot; value=&quot;5&quot;/&gt;&lt;property id=&quot;20300&quot; value=&quot;Slide 7 - &amp;quot;Activity debrief&amp;quot;&quot;/&gt;&lt;property id=&quot;20307&quot; value=&quot;283&quot;/&gt;&lt;/object&gt;&lt;object type=&quot;3&quot; unique_id=&quot;10011&quot;&gt;&lt;property id=&quot;20148&quot; value=&quot;5&quot;/&gt;&lt;property id=&quot;20300&quot; value=&quot;Slide 8&quot;/&gt;&lt;property id=&quot;20307&quot; value=&quot;270&quot;/&gt;&lt;/object&gt;&lt;object type=&quot;3&quot; unique_id=&quot;10012&quot;&gt;&lt;property id=&quot;20148&quot; value=&quot;5&quot;/&gt;&lt;property id=&quot;20300&quot; value=&quot;Slide 9 - &amp;quot;Summary&amp;quot;&quot;/&gt;&lt;property id=&quot;20307&quot; value=&quot;274&quot;/&gt;&lt;/object&gt;&lt;object type=&quot;3&quot; unique_id=&quot;10013&quot;&gt;&lt;property id=&quot;20148&quot; value=&quot;5&quot;/&gt;&lt;property id=&quot;20300&quot; value=&quot;Slide 10 - &amp;quot;Contact us&amp;quot;&quot;/&gt;&lt;property id=&quot;20307&quot; value=&quot;262&quot;/&gt;&lt;/object&gt;&lt;object type=&quot;3&quot; unique_id=&quot;10014&quot;&gt;&lt;property id=&quot;20148&quot; value=&quot;5&quot;/&gt;&lt;property id=&quot;20300&quot; value=&quot;Slide 11 - &amp;quot;Next steps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C Template_Web conferences_20171114">
  <a:themeElements>
    <a:clrScheme name="CIHI Branding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A199"/>
      </a:accent1>
      <a:accent2>
        <a:srgbClr val="365254"/>
      </a:accent2>
      <a:accent3>
        <a:srgbClr val="14838E"/>
      </a:accent3>
      <a:accent4>
        <a:srgbClr val="ED7024"/>
      </a:accent4>
      <a:accent5>
        <a:srgbClr val="000000"/>
      </a:accent5>
      <a:accent6>
        <a:srgbClr val="33BDB7"/>
      </a:accent6>
      <a:hlink>
        <a:srgbClr val="0070C0"/>
      </a:hlink>
      <a:folHlink>
        <a:srgbClr val="8520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nsition_Li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WC Template_Staged_Web conferences_20171208</Template>
  <TotalTime>31796</TotalTime>
  <Words>816</Words>
  <Application>Microsoft Office PowerPoint</Application>
  <PresentationFormat>On-screen Show (16:9)</PresentationFormat>
  <Paragraphs>111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WC Template_Web conferences_20171114</vt:lpstr>
      <vt:lpstr>Transition_Lime</vt:lpstr>
      <vt:lpstr>In Focus with HCC – What can you do with case-mix systems?</vt:lpstr>
      <vt:lpstr>PowerPoint Presentation</vt:lpstr>
      <vt:lpstr>What are case-mix systems?</vt:lpstr>
      <vt:lpstr>Resource Utilization Groups III Plus (RUG-III Plus)</vt:lpstr>
      <vt:lpstr>PowerPoint Presentation</vt:lpstr>
      <vt:lpstr>PowerPoint Presentation</vt:lpstr>
      <vt:lpstr>What can you do with case-mix systems?</vt:lpstr>
      <vt:lpstr>PowerPoint Presentation</vt:lpstr>
      <vt:lpstr>Case Mix Index (CMI) values can be used to compare organizations</vt:lpstr>
      <vt:lpstr>Combine with other metrics</vt:lpstr>
      <vt:lpstr>Plan for policies/programs</vt:lpstr>
      <vt:lpstr>Evaluate policies/programs</vt:lpstr>
      <vt:lpstr>Using RUG-III Plus as a decision support tool</vt:lpstr>
      <vt:lpstr>PowerPoint Presentation</vt:lpstr>
      <vt:lpstr>PowerPoint Presentation</vt:lpstr>
      <vt:lpstr>Where can we find more information on RUG-IIII Plus? 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German</dc:creator>
  <cp:lastModifiedBy>Cristina German</cp:lastModifiedBy>
  <cp:revision>136</cp:revision>
  <dcterms:created xsi:type="dcterms:W3CDTF">2018-01-09T18:47:06Z</dcterms:created>
  <dcterms:modified xsi:type="dcterms:W3CDTF">2018-09-14T15:31:23Z</dcterms:modified>
</cp:coreProperties>
</file>